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0" r:id="rId1"/>
  </p:sldMasterIdLst>
  <p:notesMasterIdLst>
    <p:notesMasterId r:id="rId84"/>
  </p:notesMasterIdLst>
  <p:handoutMasterIdLst>
    <p:handoutMasterId r:id="rId85"/>
  </p:handoutMasterIdLst>
  <p:sldIdLst>
    <p:sldId id="261" r:id="rId2"/>
    <p:sldId id="446" r:id="rId3"/>
    <p:sldId id="447" r:id="rId4"/>
    <p:sldId id="448" r:id="rId5"/>
    <p:sldId id="763" r:id="rId6"/>
    <p:sldId id="269" r:id="rId7"/>
    <p:sldId id="762" r:id="rId8"/>
    <p:sldId id="278" r:id="rId9"/>
    <p:sldId id="286" r:id="rId10"/>
    <p:sldId id="310" r:id="rId11"/>
    <p:sldId id="314" r:id="rId12"/>
    <p:sldId id="315" r:id="rId13"/>
    <p:sldId id="316" r:id="rId14"/>
    <p:sldId id="318" r:id="rId15"/>
    <p:sldId id="320" r:id="rId16"/>
    <p:sldId id="444" r:id="rId17"/>
    <p:sldId id="324" r:id="rId18"/>
    <p:sldId id="371" r:id="rId19"/>
    <p:sldId id="372" r:id="rId20"/>
    <p:sldId id="344" r:id="rId21"/>
    <p:sldId id="374" r:id="rId22"/>
    <p:sldId id="343" r:id="rId23"/>
    <p:sldId id="345" r:id="rId24"/>
    <p:sldId id="375" r:id="rId25"/>
    <p:sldId id="376" r:id="rId26"/>
    <p:sldId id="377" r:id="rId27"/>
    <p:sldId id="378" r:id="rId28"/>
    <p:sldId id="379" r:id="rId29"/>
    <p:sldId id="384" r:id="rId30"/>
    <p:sldId id="335" r:id="rId31"/>
    <p:sldId id="385" r:id="rId32"/>
    <p:sldId id="336" r:id="rId33"/>
    <p:sldId id="330" r:id="rId34"/>
    <p:sldId id="274" r:id="rId35"/>
    <p:sldId id="412" r:id="rId36"/>
    <p:sldId id="332" r:id="rId37"/>
    <p:sldId id="333" r:id="rId38"/>
    <p:sldId id="413" r:id="rId39"/>
    <p:sldId id="414" r:id="rId40"/>
    <p:sldId id="415" r:id="rId41"/>
    <p:sldId id="340" r:id="rId42"/>
    <p:sldId id="417" r:id="rId43"/>
    <p:sldId id="418" r:id="rId44"/>
    <p:sldId id="419" r:id="rId45"/>
    <p:sldId id="420" r:id="rId46"/>
    <p:sldId id="387" r:id="rId47"/>
    <p:sldId id="410" r:id="rId48"/>
    <p:sldId id="388" r:id="rId49"/>
    <p:sldId id="389" r:id="rId50"/>
    <p:sldId id="390" r:id="rId51"/>
    <p:sldId id="391" r:id="rId52"/>
    <p:sldId id="411" r:id="rId53"/>
    <p:sldId id="393" r:id="rId54"/>
    <p:sldId id="394" r:id="rId55"/>
    <p:sldId id="347" r:id="rId56"/>
    <p:sldId id="360" r:id="rId57"/>
    <p:sldId id="361" r:id="rId58"/>
    <p:sldId id="351" r:id="rId59"/>
    <p:sldId id="362" r:id="rId60"/>
    <p:sldId id="421" r:id="rId61"/>
    <p:sldId id="373" r:id="rId62"/>
    <p:sldId id="422" r:id="rId63"/>
    <p:sldId id="363" r:id="rId64"/>
    <p:sldId id="423" r:id="rId65"/>
    <p:sldId id="365" r:id="rId66"/>
    <p:sldId id="424" r:id="rId67"/>
    <p:sldId id="425" r:id="rId68"/>
    <p:sldId id="426" r:id="rId69"/>
    <p:sldId id="366" r:id="rId70"/>
    <p:sldId id="427" r:id="rId71"/>
    <p:sldId id="432" r:id="rId72"/>
    <p:sldId id="433" r:id="rId73"/>
    <p:sldId id="434" r:id="rId74"/>
    <p:sldId id="435" r:id="rId75"/>
    <p:sldId id="436" r:id="rId76"/>
    <p:sldId id="437" r:id="rId77"/>
    <p:sldId id="438" r:id="rId78"/>
    <p:sldId id="380" r:id="rId79"/>
    <p:sldId id="439" r:id="rId80"/>
    <p:sldId id="428" r:id="rId81"/>
    <p:sldId id="429" r:id="rId82"/>
    <p:sldId id="369" r:id="rId8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5C1E"/>
    <a:srgbClr val="FBB50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949"/>
    <p:restoredTop sz="96405"/>
  </p:normalViewPr>
  <p:slideViewPr>
    <p:cSldViewPr snapToGrid="0" snapToObjects="1">
      <p:cViewPr varScale="1">
        <p:scale>
          <a:sx n="110" d="100"/>
          <a:sy n="110" d="100"/>
        </p:scale>
        <p:origin x="184" y="360"/>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134" d="100"/>
          <a:sy n="134" d="100"/>
        </p:scale>
        <p:origin x="2648" y="1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387D2995-A026-9144-8277-6C894980654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a:extLst>
              <a:ext uri="{FF2B5EF4-FFF2-40B4-BE49-F238E27FC236}">
                <a16:creationId xmlns:a16="http://schemas.microsoft.com/office/drawing/2014/main" id="{58D9EB7F-92C0-6841-B3E2-4ABE10078FE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5E72B11-6906-CA42-90C4-75A6C9AA306B}" type="datetimeFigureOut">
              <a:rPr lang="es-ES" smtClean="0"/>
              <a:t>5/7/25</a:t>
            </a:fld>
            <a:endParaRPr lang="es-ES"/>
          </a:p>
        </p:txBody>
      </p:sp>
      <p:sp>
        <p:nvSpPr>
          <p:cNvPr id="4" name="Marcador de pie de página 3">
            <a:extLst>
              <a:ext uri="{FF2B5EF4-FFF2-40B4-BE49-F238E27FC236}">
                <a16:creationId xmlns:a16="http://schemas.microsoft.com/office/drawing/2014/main" id="{6B4E5B41-C8C7-9B48-824D-E25DCD3DE12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a:extLst>
              <a:ext uri="{FF2B5EF4-FFF2-40B4-BE49-F238E27FC236}">
                <a16:creationId xmlns:a16="http://schemas.microsoft.com/office/drawing/2014/main" id="{9B342339-BD68-C843-BA77-5D63226E991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049030-526D-374D-A27B-F30B0E655E0D}" type="slidenum">
              <a:rPr lang="es-ES" smtClean="0"/>
              <a:t>‹Nº›</a:t>
            </a:fld>
            <a:endParaRPr lang="es-ES"/>
          </a:p>
        </p:txBody>
      </p:sp>
    </p:spTree>
    <p:extLst>
      <p:ext uri="{BB962C8B-B14F-4D97-AF65-F5344CB8AC3E}">
        <p14:creationId xmlns:p14="http://schemas.microsoft.com/office/powerpoint/2010/main" val="29745345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C9DF65-9322-7B49-A588-58A0AFAA7462}" type="datetimeFigureOut">
              <a:rPr lang="es-ES" smtClean="0"/>
              <a:t>5/7/25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492F36-2AA2-3547-AFF6-69C309009212}" type="slidenum">
              <a:rPr lang="es-ES" smtClean="0"/>
              <a:t>‹Nº›</a:t>
            </a:fld>
            <a:endParaRPr lang="es-ES"/>
          </a:p>
        </p:txBody>
      </p:sp>
    </p:spTree>
    <p:extLst>
      <p:ext uri="{BB962C8B-B14F-4D97-AF65-F5344CB8AC3E}">
        <p14:creationId xmlns:p14="http://schemas.microsoft.com/office/powerpoint/2010/main" val="3590936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20</a:t>
            </a:fld>
            <a:endParaRPr lang="es-ES"/>
          </a:p>
        </p:txBody>
      </p:sp>
    </p:spTree>
    <p:extLst>
      <p:ext uri="{BB962C8B-B14F-4D97-AF65-F5344CB8AC3E}">
        <p14:creationId xmlns:p14="http://schemas.microsoft.com/office/powerpoint/2010/main" val="4214649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23</a:t>
            </a:fld>
            <a:endParaRPr lang="es-ES"/>
          </a:p>
        </p:txBody>
      </p:sp>
    </p:spTree>
    <p:extLst>
      <p:ext uri="{BB962C8B-B14F-4D97-AF65-F5344CB8AC3E}">
        <p14:creationId xmlns:p14="http://schemas.microsoft.com/office/powerpoint/2010/main" val="795436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eaLnBrk="1" hangingPunct="1"/>
            <a:endParaRPr lang="es-ES" altLang="es-ES" dirty="0"/>
          </a:p>
          <a:p>
            <a:r>
              <a:rPr lang="es-ES" altLang="es-ES" dirty="0"/>
              <a:t>1.- DISMINUCIÓN DE LA AUTOCRÍTICA: Personas autocompasivas, NO describen sus debilidades sintiéndose aislados y utilizando primera persona singular (“yo”), sino empleando el plural (“nosotros”) y haciendo referencias sociales (familiares, amigos, otros seres humanos), debido a la mayor conexión con las otras personas (que es la base de la humanidad compartida). </a:t>
            </a:r>
          </a:p>
          <a:p>
            <a:endParaRPr lang="es-ES" altLang="es-ES" dirty="0"/>
          </a:p>
          <a:p>
            <a:r>
              <a:rPr lang="es-ES" altLang="es-ES" dirty="0"/>
              <a:t>2.- DISMINUCIÓN DE LAS RUMIACIONES: Personas autocompasivas presentan menos </a:t>
            </a:r>
            <a:r>
              <a:rPr lang="es-ES" altLang="es-ES" dirty="0" err="1"/>
              <a:t>rumiaciones</a:t>
            </a:r>
            <a:r>
              <a:rPr lang="es-ES" altLang="es-ES" dirty="0"/>
              <a:t> (mecanismos fundamental porque evita aparición de ansiedad y depresión).  Rompe el ciclo de </a:t>
            </a:r>
            <a:r>
              <a:rPr lang="es-ES" altLang="es-ES" dirty="0" err="1"/>
              <a:t>autorreproches</a:t>
            </a:r>
            <a:r>
              <a:rPr lang="es-ES" altLang="es-ES" dirty="0"/>
              <a:t> aceptando las propias imperfecciones con mayor compasión.</a:t>
            </a:r>
          </a:p>
          <a:p>
            <a:endParaRPr lang="es-ES" altLang="es-ES" dirty="0"/>
          </a:p>
          <a:p>
            <a:r>
              <a:rPr lang="es-ES" altLang="es-ES" dirty="0"/>
              <a:t>3.- REPERCEPCIÓN DE LOS SUCESOS VITALES NEGATIVOS: La autocompasión permite ver los problemas con más perspectiva, entendiendo que sus problemas son similares a los de la mayoría de las personas. Son capaces de hacer se responsables de sus situaciones negativas sin que se asocie a afecto negativo. </a:t>
            </a:r>
          </a:p>
          <a:p>
            <a:endParaRPr lang="es-ES" altLang="es-ES" dirty="0"/>
          </a:p>
          <a:p>
            <a:endParaRPr lang="es-ES" altLang="es-ES" dirty="0"/>
          </a:p>
          <a:p>
            <a:r>
              <a:rPr lang="es-ES" altLang="es-ES" dirty="0"/>
              <a:t>4.- REGULACIÓN DE LAS EMOCIONES: Autocompasión facilita que no se supriman las emociones y pensamientos indeseados, reconociendo que las propias emociones son validas e importantes. </a:t>
            </a:r>
          </a:p>
          <a:p>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28</a:t>
            </a:fld>
            <a:endParaRPr lang="es-ES"/>
          </a:p>
        </p:txBody>
      </p:sp>
    </p:spTree>
    <p:extLst>
      <p:ext uri="{BB962C8B-B14F-4D97-AF65-F5344CB8AC3E}">
        <p14:creationId xmlns:p14="http://schemas.microsoft.com/office/powerpoint/2010/main" val="660381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nSpc>
                <a:spcPct val="107000"/>
              </a:lnSpc>
              <a:buFont typeface="Symbol" panose="05050102010706020507" pitchFamily="18" charset="2"/>
              <a:buNone/>
              <a:defRPr/>
            </a:pPr>
            <a:r>
              <a:rPr lang="es-ES" sz="1200" dirty="0">
                <a:latin typeface="Calibri" panose="020F0502020204030204" pitchFamily="34" charset="0"/>
                <a:ea typeface="Calibri" panose="020F0502020204030204" pitchFamily="34" charset="0"/>
                <a:cs typeface="Times New Roman" panose="02020603050405020304" pitchFamily="18" charset="0"/>
              </a:rPr>
              <a:t>Son estudios de meta-análisis en población clínica/médica y sanos:</a:t>
            </a:r>
          </a:p>
          <a:p>
            <a:pPr marL="342900" indent="-342900">
              <a:lnSpc>
                <a:spcPct val="107000"/>
              </a:lnSpc>
              <a:buFont typeface="Symbol" panose="05050102010706020507" pitchFamily="18" charset="2"/>
              <a:buChar char=""/>
              <a:defRPr/>
            </a:pP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defRPr/>
            </a:pPr>
            <a:r>
              <a:rPr lang="es-ES" sz="1200" dirty="0">
                <a:latin typeface="Calibri" panose="020F0502020204030204" pitchFamily="34" charset="0"/>
                <a:ea typeface="Calibri" panose="020F0502020204030204" pitchFamily="34" charset="0"/>
                <a:cs typeface="Times New Roman" panose="02020603050405020304" pitchFamily="18" charset="0"/>
              </a:rPr>
              <a:t>Mejoras en bienestar psicológico. Mayor relación de auto-compasión con bienestar psicológico. Una de las hipótesis promueve la vía </a:t>
            </a:r>
            <a:r>
              <a:rPr lang="es-ES" sz="1200" dirty="0" err="1">
                <a:latin typeface="Calibri" panose="020F0502020204030204" pitchFamily="34" charset="0"/>
                <a:ea typeface="Calibri" panose="020F0502020204030204" pitchFamily="34" charset="0"/>
                <a:cs typeface="Times New Roman" panose="02020603050405020304" pitchFamily="18" charset="0"/>
              </a:rPr>
              <a:t>hipoegóica</a:t>
            </a:r>
            <a:r>
              <a:rPr lang="es-ES" sz="1200" dirty="0">
                <a:latin typeface="Calibri" panose="020F0502020204030204" pitchFamily="34" charset="0"/>
                <a:ea typeface="Calibri" panose="020F0502020204030204" pitchFamily="34" charset="0"/>
                <a:cs typeface="Times New Roman" panose="02020603050405020304" pitchFamily="18" charset="0"/>
              </a:rPr>
              <a:t> del </a:t>
            </a:r>
            <a:r>
              <a:rPr lang="es-ES" sz="1200" dirty="0" err="1">
                <a:latin typeface="Calibri" panose="020F0502020204030204" pitchFamily="34" charset="0"/>
                <a:ea typeface="Calibri" panose="020F0502020204030204" pitchFamily="34" charset="0"/>
                <a:cs typeface="Times New Roman" panose="02020603050405020304" pitchFamily="18" charset="0"/>
              </a:rPr>
              <a:t>bienestae</a:t>
            </a:r>
            <a:r>
              <a:rPr lang="es-ES" sz="1200" dirty="0">
                <a:latin typeface="Calibri" panose="020F0502020204030204" pitchFamily="34" charset="0"/>
                <a:ea typeface="Calibri" panose="020F0502020204030204" pitchFamily="34" charset="0"/>
                <a:cs typeface="Times New Roman" panose="02020603050405020304" pitchFamily="18" charset="0"/>
              </a:rPr>
              <a:t> (p.ej., </a:t>
            </a:r>
            <a:r>
              <a:rPr lang="en-US" sz="1800" dirty="0">
                <a:solidFill>
                  <a:srgbClr val="222222"/>
                </a:solidFill>
                <a:latin typeface="Arial" panose="020B0604020202020204" pitchFamily="34" charset="0"/>
              </a:rPr>
              <a:t>Neff, K. D., &amp; </a:t>
            </a:r>
            <a:r>
              <a:rPr lang="en-US" sz="1800" dirty="0" err="1">
                <a:solidFill>
                  <a:srgbClr val="222222"/>
                </a:solidFill>
                <a:latin typeface="Arial" panose="020B0604020202020204" pitchFamily="34" charset="0"/>
              </a:rPr>
              <a:t>Seppälä</a:t>
            </a:r>
            <a:r>
              <a:rPr lang="en-US" sz="1800" dirty="0">
                <a:solidFill>
                  <a:srgbClr val="222222"/>
                </a:solidFill>
                <a:latin typeface="Arial" panose="020B0604020202020204" pitchFamily="34" charset="0"/>
              </a:rPr>
              <a:t>, E. (2016). Compassion, well-being, and the hypo-egoic self. </a:t>
            </a:r>
            <a:r>
              <a:rPr lang="en-US" sz="1800" i="1" dirty="0">
                <a:solidFill>
                  <a:srgbClr val="222222"/>
                </a:solidFill>
                <a:latin typeface="Arial" panose="020B0604020202020204" pitchFamily="34" charset="0"/>
              </a:rPr>
              <a:t>The Oxford handbook of hypo-egoic phenomena</a:t>
            </a:r>
            <a:r>
              <a:rPr lang="en-US" sz="1800" dirty="0">
                <a:solidFill>
                  <a:srgbClr val="222222"/>
                </a:solidFill>
                <a:latin typeface="Arial" panose="020B0604020202020204" pitchFamily="34" charset="0"/>
              </a:rPr>
              <a:t>, 189-203.</a:t>
            </a:r>
            <a:r>
              <a:rPr lang="es-ES" sz="1200" dirty="0">
                <a:solidFill>
                  <a:srgbClr val="222222"/>
                </a:solidFill>
                <a:latin typeface="Calibri" panose="020F0502020204030204" pitchFamily="34" charset="0"/>
                <a:cs typeface="Times New Roman" panose="02020603050405020304" pitchFamily="18" charset="0"/>
              </a:rPr>
              <a:t>)</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defRPr/>
            </a:pPr>
            <a:r>
              <a:rPr lang="es-ES" sz="1200" dirty="0">
                <a:latin typeface="Calibri" panose="020F0502020204030204" pitchFamily="34" charset="0"/>
                <a:ea typeface="Calibri" panose="020F0502020204030204" pitchFamily="34" charset="0"/>
                <a:cs typeface="Times New Roman" panose="02020603050405020304" pitchFamily="18" charset="0"/>
              </a:rPr>
              <a:t>Compasión como predictor de salud física general y conductas saludables tanto en muestras médicas y sanos (Phillips &amp; </a:t>
            </a:r>
            <a:r>
              <a:rPr lang="es-ES" sz="1200" dirty="0" err="1">
                <a:latin typeface="Calibri" panose="020F0502020204030204" pitchFamily="34" charset="0"/>
                <a:ea typeface="Calibri" panose="020F0502020204030204" pitchFamily="34" charset="0"/>
                <a:cs typeface="Times New Roman" panose="02020603050405020304" pitchFamily="18" charset="0"/>
              </a:rPr>
              <a:t>Hine</a:t>
            </a:r>
            <a:r>
              <a:rPr lang="es-ES" sz="1200" dirty="0">
                <a:latin typeface="Calibri" panose="020F0502020204030204" pitchFamily="34" charset="0"/>
                <a:ea typeface="Calibri" panose="020F0502020204030204" pitchFamily="34" charset="0"/>
                <a:cs typeface="Times New Roman" panose="02020603050405020304" pitchFamily="18" charset="0"/>
              </a:rPr>
              <a:t>, 2021)</a:t>
            </a:r>
          </a:p>
          <a:p>
            <a:pPr marL="342900" indent="-342900">
              <a:lnSpc>
                <a:spcPct val="107000"/>
              </a:lnSpc>
              <a:buFont typeface="Symbol" panose="05050102010706020507" pitchFamily="18" charset="2"/>
              <a:buChar char=""/>
              <a:defRPr/>
            </a:pPr>
            <a:r>
              <a:rPr lang="es-ES" sz="1200" dirty="0">
                <a:latin typeface="Calibri" panose="020F0502020204030204" pitchFamily="34" charset="0"/>
                <a:ea typeface="Calibri" panose="020F0502020204030204" pitchFamily="34" charset="0"/>
                <a:cs typeface="Times New Roman" panose="02020603050405020304" pitchFamily="18" charset="0"/>
              </a:rPr>
              <a:t>Efectos significativos de las IBC con tamaños del efecto moderado en reducción de la autocrítica comparado con grupo control tanto en muestras clínicas como no clínicas (</a:t>
            </a:r>
            <a:r>
              <a:rPr lang="es-ES" sz="1200" dirty="0" err="1">
                <a:latin typeface="Calibri" panose="020F0502020204030204" pitchFamily="34" charset="0"/>
                <a:ea typeface="Calibri" panose="020F0502020204030204" pitchFamily="34" charset="0"/>
                <a:cs typeface="Times New Roman" panose="02020603050405020304" pitchFamily="18" charset="0"/>
              </a:rPr>
              <a:t>Wakelin</a:t>
            </a:r>
            <a:r>
              <a:rPr lang="es-ES" sz="1200" dirty="0">
                <a:latin typeface="Calibri" panose="020F0502020204030204" pitchFamily="34" charset="0"/>
                <a:ea typeface="Calibri" panose="020F0502020204030204" pitchFamily="34" charset="0"/>
                <a:cs typeface="Times New Roman" panose="02020603050405020304" pitchFamily="18" charset="0"/>
              </a:rPr>
              <a:t> et al., 2021)</a:t>
            </a:r>
          </a:p>
          <a:p>
            <a:pPr marL="342900" indent="-342900">
              <a:lnSpc>
                <a:spcPct val="107000"/>
              </a:lnSpc>
              <a:spcAft>
                <a:spcPts val="800"/>
              </a:spcAft>
              <a:buFont typeface="Symbol" panose="05050102010706020507" pitchFamily="18" charset="2"/>
              <a:buChar char=""/>
              <a:defRPr/>
            </a:pPr>
            <a:r>
              <a:rPr lang="es-ES" sz="1200" dirty="0">
                <a:latin typeface="Calibri" panose="020F0502020204030204" pitchFamily="34" charset="0"/>
                <a:ea typeface="Calibri" panose="020F0502020204030204" pitchFamily="34" charset="0"/>
                <a:cs typeface="Times New Roman" panose="02020603050405020304" pitchFamily="18" charset="0"/>
              </a:rPr>
              <a:t>Terapias de compasión mejoran la autoestima </a:t>
            </a:r>
            <a:r>
              <a:rPr lang="es-ES" sz="1200" dirty="0" err="1">
                <a:latin typeface="Calibri" panose="020F0502020204030204" pitchFamily="34" charset="0"/>
                <a:ea typeface="Calibri" panose="020F0502020204030204" pitchFamily="34" charset="0"/>
                <a:cs typeface="Times New Roman" panose="02020603050405020304" pitchFamily="18" charset="0"/>
              </a:rPr>
              <a:t>Thomason</a:t>
            </a:r>
            <a:r>
              <a:rPr lang="es-ES" sz="1200" dirty="0">
                <a:latin typeface="Calibri" panose="020F0502020204030204" pitchFamily="34" charset="0"/>
                <a:ea typeface="Calibri" panose="020F0502020204030204" pitchFamily="34" charset="0"/>
                <a:cs typeface="Times New Roman" panose="02020603050405020304" pitchFamily="18" charset="0"/>
              </a:rPr>
              <a:t>&amp; </a:t>
            </a:r>
            <a:r>
              <a:rPr lang="es-ES" sz="1200" dirty="0" err="1">
                <a:latin typeface="Calibri" panose="020F0502020204030204" pitchFamily="34" charset="0"/>
                <a:ea typeface="Calibri" panose="020F0502020204030204" pitchFamily="34" charset="0"/>
                <a:cs typeface="Times New Roman" panose="02020603050405020304" pitchFamily="18" charset="0"/>
              </a:rPr>
              <a:t>Moghaddam</a:t>
            </a:r>
            <a:r>
              <a:rPr lang="es-ES" sz="1200" dirty="0">
                <a:latin typeface="Calibri" panose="020F0502020204030204" pitchFamily="34" charset="0"/>
                <a:ea typeface="Calibri" panose="020F0502020204030204" pitchFamily="34" charset="0"/>
                <a:cs typeface="Times New Roman" panose="02020603050405020304" pitchFamily="18" charset="0"/>
              </a:rPr>
              <a:t> (2021). Mucha heterogeneidad en los estudios y las muestras utilizadas en los estudios.</a:t>
            </a:r>
          </a:p>
          <a:p>
            <a:pPr>
              <a:defRPr/>
            </a:pPr>
            <a:endParaRPr 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30</a:t>
            </a:fld>
            <a:endParaRPr lang="es-ES"/>
          </a:p>
        </p:txBody>
      </p:sp>
    </p:spTree>
    <p:extLst>
      <p:ext uri="{BB962C8B-B14F-4D97-AF65-F5344CB8AC3E}">
        <p14:creationId xmlns:p14="http://schemas.microsoft.com/office/powerpoint/2010/main" val="3272104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ltLang="es-ES" b="1" dirty="0">
                <a:solidFill>
                  <a:srgbClr val="FF0000"/>
                </a:solidFill>
              </a:rPr>
              <a:t>Dolor crónico y enfermedades médicas crónicas</a:t>
            </a:r>
            <a:r>
              <a:rPr lang="es-ES" altLang="es-ES" dirty="0">
                <a:solidFill>
                  <a:srgbClr val="FF0000"/>
                </a:solidFill>
              </a:rPr>
              <a:t>: </a:t>
            </a:r>
            <a:r>
              <a:rPr lang="es-ES" altLang="es-ES" dirty="0"/>
              <a:t>Permitiría una mejor adaptación y disminuiría la </a:t>
            </a:r>
            <a:r>
              <a:rPr lang="es-ES" altLang="es-ES" dirty="0" err="1"/>
              <a:t>catastrofización</a:t>
            </a:r>
            <a:r>
              <a:rPr lang="es-ES" altLang="es-ES" dirty="0"/>
              <a:t>.</a:t>
            </a:r>
          </a:p>
          <a:p>
            <a:endParaRPr lang="es-ES" altLang="es-ES" dirty="0"/>
          </a:p>
          <a:p>
            <a:r>
              <a:rPr lang="es-ES" altLang="es-ES" sz="1800" dirty="0">
                <a:latin typeface="Calibri" panose="020F0502020204030204" pitchFamily="34" charset="0"/>
                <a:ea typeface="Calibri" panose="020F0502020204030204" pitchFamily="34" charset="0"/>
                <a:cs typeface="Times New Roman" panose="02020603050405020304" pitchFamily="18" charset="0"/>
              </a:rPr>
              <a:t>IBC para personas con enfermedades médicas crónicas: Compasión promueve una mejor aceptación de la condición, las conductas de autocuidado, reduce la autocrítica, así como fomenta el sentirse comprendido y la conexión (menor aislamiento y mayor humanidad compartida) (Austin et al., 2021).</a:t>
            </a:r>
          </a:p>
          <a:p>
            <a:endParaRPr lang="es-ES" altLang="es-ES" dirty="0"/>
          </a:p>
          <a:p>
            <a:r>
              <a:rPr lang="es-ES" altLang="es-ES" sz="1800" dirty="0">
                <a:latin typeface="Calibri" panose="020F0502020204030204" pitchFamily="34" charset="0"/>
                <a:cs typeface="Calibri" panose="020F0502020204030204" pitchFamily="34" charset="0"/>
              </a:rPr>
              <a:t> Las </a:t>
            </a:r>
            <a:r>
              <a:rPr lang="es-ES" altLang="es-ES" sz="1800" b="1" u="sng" dirty="0">
                <a:latin typeface="Calibri" panose="020F0502020204030204" pitchFamily="34" charset="0"/>
                <a:cs typeface="Calibri" panose="020F0502020204030204" pitchFamily="34" charset="0"/>
              </a:rPr>
              <a:t>personas descubren que pueden ser una fuente de calma y apoyo para ellas mismas </a:t>
            </a:r>
            <a:r>
              <a:rPr lang="es-ES" altLang="es-ES" sz="1800" dirty="0">
                <a:latin typeface="Calibri" panose="020F0502020204030204" pitchFamily="34" charset="0"/>
                <a:cs typeface="Calibri" panose="020F0502020204030204" pitchFamily="34" charset="0"/>
              </a:rPr>
              <a:t>al mejorar sus habilidades de regulación emocional (Austin et al., 2021).</a:t>
            </a:r>
          </a:p>
          <a:p>
            <a:endParaRPr lang="es-ES" altLang="es-ES" dirty="0"/>
          </a:p>
          <a:p>
            <a:r>
              <a:rPr lang="es-ES" altLang="es-ES" dirty="0">
                <a:solidFill>
                  <a:srgbClr val="FF0000"/>
                </a:solidFill>
              </a:rPr>
              <a:t>Trastornos de la conducta alimentaria: </a:t>
            </a:r>
            <a:r>
              <a:rPr lang="es-ES" altLang="es-ES" dirty="0"/>
              <a:t>Incluir autocompasión de forma precoz mejora pronóstico, ya que la autocrítica clave en el agravamiento </a:t>
            </a:r>
          </a:p>
          <a:p>
            <a:endParaRPr lang="es-ES" altLang="es-ES" dirty="0"/>
          </a:p>
          <a:p>
            <a:endParaRPr lang="es-ES" altLang="es-ES" dirty="0"/>
          </a:p>
          <a:p>
            <a:r>
              <a:rPr lang="es-ES" altLang="es-ES" dirty="0">
                <a:solidFill>
                  <a:srgbClr val="FF0000"/>
                </a:solidFill>
              </a:rPr>
              <a:t>Traumas psicológicos infantiles</a:t>
            </a:r>
            <a:r>
              <a:rPr lang="es-ES" altLang="es-ES" dirty="0"/>
              <a:t>: Autocompasión mejora regulación emocional disminuyendo el impacto del trauma, permite manejarse con sucesos adversos de forma más productiva (</a:t>
            </a:r>
            <a:r>
              <a:rPr lang="es-ES" altLang="es-ES" dirty="0" err="1"/>
              <a:t>repercepción</a:t>
            </a:r>
            <a:r>
              <a:rPr lang="es-ES" altLang="es-ES" dirty="0"/>
              <a:t> positiva)</a:t>
            </a:r>
          </a:p>
          <a:p>
            <a:endParaRPr lang="es-ES" alt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32</a:t>
            </a:fld>
            <a:endParaRPr lang="es-ES"/>
          </a:p>
        </p:txBody>
      </p:sp>
    </p:spTree>
    <p:extLst>
      <p:ext uri="{BB962C8B-B14F-4D97-AF65-F5344CB8AC3E}">
        <p14:creationId xmlns:p14="http://schemas.microsoft.com/office/powerpoint/2010/main" val="2634803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_tradnl" altLang="es-ES" dirty="0"/>
              <a:t>Concepto psicoanalítico desarrollado por John </a:t>
            </a:r>
            <a:r>
              <a:rPr lang="es-ES_tradnl" altLang="es-ES" dirty="0" err="1"/>
              <a:t>Bowlby</a:t>
            </a:r>
            <a:r>
              <a:rPr lang="es-ES_tradnl" altLang="es-ES" dirty="0"/>
              <a:t> (1969). </a:t>
            </a:r>
          </a:p>
          <a:p>
            <a:pPr>
              <a:buFontTx/>
              <a:buChar char="-"/>
            </a:pPr>
            <a:endParaRPr lang="es-ES_tradnl" altLang="es-ES" dirty="0"/>
          </a:p>
          <a:p>
            <a:pPr>
              <a:buFontTx/>
              <a:buChar char="-"/>
            </a:pPr>
            <a:endParaRPr lang="es-ES_tradnl" altLang="es-ES" dirty="0"/>
          </a:p>
          <a:p>
            <a:pPr>
              <a:buFontTx/>
              <a:buChar char="-"/>
            </a:pPr>
            <a:r>
              <a:rPr lang="es-ES_tradnl" altLang="es-ES" dirty="0"/>
              <a:t>Cuando el niño se siente amenazado, se activa su sistema de apego y busca instintivamente la protección de los padres. </a:t>
            </a:r>
          </a:p>
          <a:p>
            <a:pPr>
              <a:buFontTx/>
              <a:buChar char="-"/>
            </a:pPr>
            <a:endParaRPr lang="es-ES_tradnl" altLang="es-ES" dirty="0"/>
          </a:p>
          <a:p>
            <a:pPr>
              <a:buFontTx/>
              <a:buChar char="-"/>
            </a:pPr>
            <a:endParaRPr lang="es-ES_tradnl" altLang="es-ES" dirty="0"/>
          </a:p>
          <a:p>
            <a:pPr>
              <a:buFontTx/>
              <a:buChar char="-"/>
            </a:pPr>
            <a:r>
              <a:rPr lang="es-ES_tradnl" altLang="es-ES" dirty="0"/>
              <a:t>Si el niño encuentra dicha protección de forma habitual se dice que desarrolla un “apego seguro”. </a:t>
            </a:r>
          </a:p>
          <a:p>
            <a:pPr>
              <a:buFontTx/>
              <a:buChar char="-"/>
            </a:pPr>
            <a:endParaRPr lang="es-ES_tradnl" altLang="es-ES" dirty="0"/>
          </a:p>
          <a:p>
            <a:pPr>
              <a:buFontTx/>
              <a:buChar char="-"/>
            </a:pPr>
            <a:endParaRPr lang="es-ES_tradnl" altLang="es-ES" dirty="0"/>
          </a:p>
          <a:p>
            <a:pPr>
              <a:buFontTx/>
              <a:buChar char="-"/>
            </a:pPr>
            <a:r>
              <a:rPr lang="es-ES_tradnl" altLang="es-ES" dirty="0"/>
              <a:t>Pero si esta protección falla, el niño desarrolla una profunda inseguridad en la relación con sus padres (“apego inseguro”) determinando que todas sus relaciones interpersonales adultas estén basadas en la desconfianza.</a:t>
            </a:r>
          </a:p>
          <a:p>
            <a:pPr>
              <a:buFontTx/>
              <a:buChar char="-"/>
            </a:pPr>
            <a:endParaRPr lang="es-ES_tradnl" altLang="es-ES" dirty="0"/>
          </a:p>
          <a:p>
            <a:pPr>
              <a:buFontTx/>
              <a:buChar char="-"/>
            </a:pPr>
            <a:r>
              <a:rPr lang="es-ES_tradnl" altLang="es-ES" dirty="0"/>
              <a:t>Esto también tendrá un impacto en la IMAGEN QUE TIENE DE SI MISMO.</a:t>
            </a:r>
            <a:endParaRPr lang="es-ES" altLang="es-ES" dirty="0"/>
          </a:p>
          <a:p>
            <a:pPr eaLnBrk="1" hangingPunct="1"/>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34</a:t>
            </a:fld>
            <a:endParaRPr lang="es-ES"/>
          </a:p>
        </p:txBody>
      </p:sp>
    </p:spTree>
    <p:extLst>
      <p:ext uri="{BB962C8B-B14F-4D97-AF65-F5344CB8AC3E}">
        <p14:creationId xmlns:p14="http://schemas.microsoft.com/office/powerpoint/2010/main" val="4284875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_tradnl" altLang="es-ES" dirty="0"/>
              <a:t>Se piensa que estos estilos, basados en nuestras experiencias biográficas, serían uno de los elementos relevantes en el mantenimiento del “yo autobiográfico”.</a:t>
            </a:r>
          </a:p>
          <a:p>
            <a:pPr>
              <a:buFontTx/>
              <a:buChar char="-"/>
            </a:pPr>
            <a:endParaRPr lang="es-ES_tradnl" altLang="es-ES" dirty="0"/>
          </a:p>
          <a:p>
            <a:pPr>
              <a:buFontTx/>
              <a:buChar char="-"/>
            </a:pPr>
            <a:endParaRPr lang="es-ES_tradnl" altLang="es-ES" dirty="0"/>
          </a:p>
          <a:p>
            <a:pPr>
              <a:buFontTx/>
              <a:buChar char="-"/>
            </a:pPr>
            <a:r>
              <a:rPr lang="es-ES_tradnl" altLang="es-ES" dirty="0"/>
              <a:t>Definirían la forma que tenemos de relacionarnos con las otras personas así como la imagen que tenemos de nosotros mismos (en relación a otras personas). </a:t>
            </a:r>
          </a:p>
          <a:p>
            <a:pPr>
              <a:buFontTx/>
              <a:buChar char="-"/>
            </a:pPr>
            <a:endParaRPr lang="es-ES_tradnl" altLang="es-ES" dirty="0"/>
          </a:p>
          <a:p>
            <a:pPr>
              <a:buFontTx/>
              <a:buChar char="-"/>
            </a:pPr>
            <a:endParaRPr lang="es-ES_tradnl" altLang="es-ES" dirty="0"/>
          </a:p>
          <a:p>
            <a:pPr>
              <a:buFontTx/>
              <a:buChar char="-"/>
            </a:pPr>
            <a:r>
              <a:rPr lang="es-ES_tradnl" altLang="es-ES" dirty="0"/>
              <a:t>Existe un modelo de apego seguro y tres modelos inseguros que poseen características diferentes. Cada persona suele tener un modelo de apego predominante.</a:t>
            </a:r>
          </a:p>
          <a:p>
            <a:pPr eaLnBrk="1" hangingPunct="1"/>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35</a:t>
            </a:fld>
            <a:endParaRPr lang="es-ES"/>
          </a:p>
        </p:txBody>
      </p:sp>
    </p:spTree>
    <p:extLst>
      <p:ext uri="{BB962C8B-B14F-4D97-AF65-F5344CB8AC3E}">
        <p14:creationId xmlns:p14="http://schemas.microsoft.com/office/powerpoint/2010/main" val="2057047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_tradnl" altLang="es-ES" dirty="0"/>
              <a:t> Son individuos que experimentaron un cuidado infantil adecuado, de forma consistente y continua. </a:t>
            </a:r>
          </a:p>
          <a:p>
            <a:pPr>
              <a:buFontTx/>
              <a:buChar char="-"/>
            </a:pPr>
            <a:endParaRPr lang="es-ES_tradnl" altLang="es-ES" dirty="0"/>
          </a:p>
          <a:p>
            <a:pPr>
              <a:buFontTx/>
              <a:buChar char="-"/>
            </a:pPr>
            <a:endParaRPr lang="es-ES_tradnl" altLang="es-ES" dirty="0"/>
          </a:p>
          <a:p>
            <a:pPr>
              <a:buFontTx/>
              <a:buChar char="-"/>
            </a:pPr>
            <a:r>
              <a:rPr lang="es-ES_tradnl" altLang="es-ES" dirty="0"/>
              <a:t>Por eso desarrollaron gran confianza en sí mismo y en los otros. </a:t>
            </a:r>
          </a:p>
          <a:p>
            <a:pPr>
              <a:buFontTx/>
              <a:buChar char="-"/>
            </a:pPr>
            <a:endParaRPr lang="es-ES_tradnl" altLang="es-ES" dirty="0"/>
          </a:p>
          <a:p>
            <a:pPr>
              <a:buFontTx/>
              <a:buChar char="-"/>
            </a:pPr>
            <a:endParaRPr lang="es-ES_tradnl" altLang="es-ES" dirty="0"/>
          </a:p>
          <a:p>
            <a:pPr>
              <a:buFontTx/>
              <a:buChar char="-"/>
            </a:pPr>
            <a:r>
              <a:rPr lang="es-ES_tradnl" altLang="es-ES" dirty="0"/>
              <a:t>Se sienten a gusto consigo mismos y dignos de recibir afecto. </a:t>
            </a:r>
          </a:p>
          <a:p>
            <a:pPr>
              <a:buFontTx/>
              <a:buChar char="-"/>
            </a:pPr>
            <a:endParaRPr lang="es-ES_tradnl" altLang="es-ES" dirty="0"/>
          </a:p>
          <a:p>
            <a:pPr>
              <a:buFontTx/>
              <a:buChar char="-"/>
            </a:pPr>
            <a:endParaRPr lang="es-ES_tradnl" altLang="es-ES" dirty="0"/>
          </a:p>
          <a:p>
            <a:pPr>
              <a:buFontTx/>
              <a:buChar char="-"/>
            </a:pPr>
            <a:r>
              <a:rPr lang="es-ES_tradnl" altLang="es-ES" dirty="0"/>
              <a:t>Se sientes cómodos dependiendo de otras personas, por lo que pueden solicitar ayuda de otros y recibirla de forma confiada cuando lo necesitan. </a:t>
            </a:r>
          </a:p>
          <a:p>
            <a:pPr>
              <a:buFontTx/>
              <a:buChar char="-"/>
            </a:pPr>
            <a:endParaRPr lang="es-ES_tradnl" altLang="es-ES" dirty="0"/>
          </a:p>
          <a:p>
            <a:pPr>
              <a:buFontTx/>
              <a:buChar char="-"/>
            </a:pPr>
            <a:endParaRPr lang="es-ES_tradnl" altLang="es-ES" dirty="0"/>
          </a:p>
          <a:p>
            <a:pPr>
              <a:buFontTx/>
              <a:buChar char="-"/>
            </a:pPr>
            <a:r>
              <a:rPr lang="es-ES_tradnl" altLang="es-ES" dirty="0"/>
              <a:t>Hay un equilibrio entre las necesidades afectivas y la autonomía personal.</a:t>
            </a:r>
            <a:r>
              <a:rPr lang="es-ES" altLang="es-ES" dirty="0"/>
              <a:t> </a:t>
            </a:r>
            <a:endParaRPr lang="es-ES_tradnl" altLang="es-ES" dirty="0"/>
          </a:p>
          <a:p>
            <a:pPr eaLnBrk="1" hangingPunct="1"/>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37</a:t>
            </a:fld>
            <a:endParaRPr lang="es-ES"/>
          </a:p>
        </p:txBody>
      </p:sp>
    </p:spTree>
    <p:extLst>
      <p:ext uri="{BB962C8B-B14F-4D97-AF65-F5344CB8AC3E}">
        <p14:creationId xmlns:p14="http://schemas.microsoft.com/office/powerpoint/2010/main" val="1984369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_tradnl" altLang="es-ES" dirty="0"/>
              <a:t>Cuidado infantil sistemáticamente variable, entre la respuesta adecuada y la respuesta nula (no incluye el maltrato). </a:t>
            </a:r>
          </a:p>
          <a:p>
            <a:pPr>
              <a:buFontTx/>
              <a:buChar char="-"/>
            </a:pPr>
            <a:endParaRPr lang="es-ES_tradnl" altLang="es-ES" dirty="0"/>
          </a:p>
          <a:p>
            <a:pPr>
              <a:buFontTx/>
              <a:buChar char="-"/>
            </a:pPr>
            <a:r>
              <a:rPr lang="es-ES_tradnl" altLang="es-ES" dirty="0"/>
              <a:t>Cuidado ha sido errático e inestable, pudiéndolo recibir o no de forma aleatoria, generalmente en dependencia de  los niveles de patología mental del cuidador (</a:t>
            </a:r>
            <a:r>
              <a:rPr lang="es-ES_tradnl" altLang="es-ES" dirty="0" err="1"/>
              <a:t>ej</a:t>
            </a:r>
            <a:r>
              <a:rPr lang="es-ES_tradnl" altLang="es-ES" dirty="0"/>
              <a:t>: . trastorno bipolar, depresión o enfermedad intensa en </a:t>
            </a:r>
            <a:r>
              <a:rPr lang="es-ES_tradnl" altLang="es-ES" dirty="0" err="1"/>
              <a:t>cíclos</a:t>
            </a:r>
            <a:r>
              <a:rPr lang="es-ES_tradnl" altLang="es-ES" dirty="0"/>
              <a:t>). </a:t>
            </a:r>
          </a:p>
          <a:p>
            <a:pPr>
              <a:buFontTx/>
              <a:buChar char="-"/>
            </a:pPr>
            <a:endParaRPr lang="es-ES_tradnl" altLang="es-ES" dirty="0"/>
          </a:p>
          <a:p>
            <a:pPr>
              <a:buFontTx/>
              <a:buChar char="-"/>
            </a:pPr>
            <a:r>
              <a:rPr lang="es-ES_tradnl" altLang="es-ES" dirty="0"/>
              <a:t>Son </a:t>
            </a:r>
            <a:r>
              <a:rPr lang="es-ES_tradnl" altLang="es-ES" dirty="0" err="1"/>
              <a:t>hipervigilantes</a:t>
            </a:r>
            <a:r>
              <a:rPr lang="es-ES_tradnl" altLang="es-ES" dirty="0"/>
              <a:t> respecto a la opinión de los otros, de los que dependen. </a:t>
            </a:r>
          </a:p>
          <a:p>
            <a:pPr>
              <a:buFontTx/>
              <a:buChar char="-"/>
            </a:pPr>
            <a:endParaRPr lang="es-ES_tradnl" altLang="es-ES" dirty="0"/>
          </a:p>
          <a:p>
            <a:pPr>
              <a:buFontTx/>
              <a:buChar char="-"/>
            </a:pPr>
            <a:r>
              <a:rPr lang="es-ES_tradnl" altLang="es-ES" dirty="0"/>
              <a:t>De si mismo visión negativa, renuncian a cualquiera de sus deseos si entran en colisión con la aprobación de los otros. </a:t>
            </a:r>
          </a:p>
          <a:p>
            <a:pPr>
              <a:buFontTx/>
              <a:buChar char="-"/>
            </a:pPr>
            <a:endParaRPr lang="es-ES_tradnl" altLang="es-ES" dirty="0"/>
          </a:p>
          <a:p>
            <a:pPr>
              <a:buFontTx/>
              <a:buChar char="-"/>
            </a:pPr>
            <a:r>
              <a:rPr lang="es-ES_tradnl" altLang="es-ES" dirty="0"/>
              <a:t>Escasa autoestima, enorme dependencia de los otros, gran estrés subjetivo. Continua preocupación por ser abandonados, lo que dispara la celotipia.</a:t>
            </a:r>
            <a:r>
              <a:rPr lang="es-ES" altLang="es-ES" dirty="0"/>
              <a:t> </a:t>
            </a:r>
            <a:endParaRPr lang="es-ES" altLang="es-ES" sz="1400" dirty="0">
              <a:latin typeface="Helvetica" pitchFamily="2" charset="0"/>
            </a:endParaRPr>
          </a:p>
          <a:p>
            <a:pPr eaLnBrk="1" hangingPunct="1"/>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38</a:t>
            </a:fld>
            <a:endParaRPr lang="es-ES"/>
          </a:p>
        </p:txBody>
      </p:sp>
    </p:spTree>
    <p:extLst>
      <p:ext uri="{BB962C8B-B14F-4D97-AF65-F5344CB8AC3E}">
        <p14:creationId xmlns:p14="http://schemas.microsoft.com/office/powerpoint/2010/main" val="1139769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_tradnl" altLang="es-ES" dirty="0"/>
              <a:t>Cuidado infantil en que de forma sistemática la respuesta del cuidador ha sido inadecuada o nula. No ha habido períodos de cuidado adecuado. </a:t>
            </a:r>
          </a:p>
          <a:p>
            <a:pPr>
              <a:buFontTx/>
              <a:buChar char="-"/>
            </a:pPr>
            <a:endParaRPr lang="es-ES_tradnl" altLang="es-ES" dirty="0"/>
          </a:p>
          <a:p>
            <a:pPr>
              <a:buFontTx/>
              <a:buChar char="-"/>
            </a:pPr>
            <a:r>
              <a:rPr lang="es-ES_tradnl" altLang="es-ES" dirty="0"/>
              <a:t>Frecuente con padres con adicciones, trastornos de personalidad o enfermedades de tipo psicosomático, como </a:t>
            </a:r>
            <a:r>
              <a:rPr lang="es-ES_tradnl" altLang="es-ES" dirty="0" err="1"/>
              <a:t>hipocondriasis</a:t>
            </a:r>
            <a:r>
              <a:rPr lang="es-ES_tradnl" altLang="es-ES" dirty="0"/>
              <a:t> o somatizaciones graves, que les obliga a centrar toda la atención en sí mismos, no dejando espacio para los hijos.  </a:t>
            </a:r>
          </a:p>
          <a:p>
            <a:pPr>
              <a:buFontTx/>
              <a:buChar char="-"/>
            </a:pPr>
            <a:endParaRPr lang="es-ES_tradnl" altLang="es-ES" dirty="0"/>
          </a:p>
          <a:p>
            <a:pPr>
              <a:buFontTx/>
              <a:buChar char="-"/>
            </a:pPr>
            <a:r>
              <a:rPr lang="es-ES_tradnl" altLang="es-ES" dirty="0"/>
              <a:t>Desconfianza absoluta en los otros que se compensaron mediante dejar recaer toda la confianza exclusivamente en ellos. De esta forma, aunque su visión de los otros es negativa por sus experiencias infantiles, la imagen de sí mismos es (exageradamente) positiva por sus estrategias de autoconfianza compulsiva.  </a:t>
            </a:r>
          </a:p>
          <a:p>
            <a:pPr>
              <a:buFontTx/>
              <a:buChar char="-"/>
            </a:pPr>
            <a:endParaRPr lang="es-ES_tradnl" altLang="es-ES" dirty="0"/>
          </a:p>
          <a:p>
            <a:pPr>
              <a:buFontTx/>
              <a:buChar char="-"/>
            </a:pPr>
            <a:r>
              <a:rPr lang="es-ES_tradnl" altLang="es-ES" dirty="0"/>
              <a:t>Poco comprensivos con la debilidad o la necesidad de afecto de los otros, porque aprendieron a sobrevivir afectivamente de forma autónoma. Gran rechazo hacia la compasión. Orientados al logro y escasas necesidades afectivas.</a:t>
            </a:r>
            <a:endParaRPr lang="es-ES" altLang="es-ES" sz="1400" dirty="0">
              <a:latin typeface="Helvetica" pitchFamily="2" charset="0"/>
            </a:endParaRPr>
          </a:p>
          <a:p>
            <a:pPr eaLnBrk="1" hangingPunct="1"/>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39</a:t>
            </a:fld>
            <a:endParaRPr lang="es-ES"/>
          </a:p>
        </p:txBody>
      </p:sp>
    </p:spTree>
    <p:extLst>
      <p:ext uri="{BB962C8B-B14F-4D97-AF65-F5344CB8AC3E}">
        <p14:creationId xmlns:p14="http://schemas.microsoft.com/office/powerpoint/2010/main" val="900983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_tradnl" altLang="es-ES" dirty="0"/>
              <a:t>Personas que han sufrido un cuidado frio o violento, basado en el rechazo o en el castigo. </a:t>
            </a:r>
          </a:p>
          <a:p>
            <a:pPr>
              <a:buFontTx/>
              <a:buChar char="-"/>
            </a:pPr>
            <a:endParaRPr lang="es-ES_tradnl" altLang="es-ES" dirty="0"/>
          </a:p>
          <a:p>
            <a:pPr>
              <a:buFontTx/>
              <a:buChar char="-"/>
            </a:pPr>
            <a:r>
              <a:rPr lang="es-ES_tradnl" altLang="es-ES" dirty="0"/>
              <a:t>Frecuente con padres maltratadores, alcohólicos, dependientes de sustancias o con  trastornos de personalidad graves. </a:t>
            </a:r>
          </a:p>
          <a:p>
            <a:pPr>
              <a:buFontTx/>
              <a:buChar char="-"/>
            </a:pPr>
            <a:endParaRPr lang="es-ES_tradnl" altLang="es-ES" dirty="0"/>
          </a:p>
          <a:p>
            <a:pPr>
              <a:buFontTx/>
              <a:buChar char="-"/>
            </a:pPr>
            <a:r>
              <a:rPr lang="es-ES_tradnl" altLang="es-ES" dirty="0"/>
              <a:t>Desarrollan una visión muy negativa tanto de los otros como de sí mismos. </a:t>
            </a:r>
          </a:p>
          <a:p>
            <a:pPr>
              <a:buFontTx/>
              <a:buChar char="-"/>
            </a:pPr>
            <a:endParaRPr lang="es-ES_tradnl" altLang="es-ES" dirty="0"/>
          </a:p>
          <a:p>
            <a:pPr>
              <a:buFontTx/>
              <a:buChar char="-"/>
            </a:pPr>
            <a:r>
              <a:rPr lang="es-ES_tradnl" altLang="es-ES" dirty="0"/>
              <a:t>Los niños maltratados no pueden asumir que sus padres tienen un trastorno, piensan que algo están haciendo mal y tienen que cambiar para que no les peguen, pero nunca lo consiguen.  </a:t>
            </a:r>
          </a:p>
          <a:p>
            <a:pPr>
              <a:buFontTx/>
              <a:buChar char="-"/>
            </a:pPr>
            <a:endParaRPr lang="es-ES_tradnl" altLang="es-ES" dirty="0"/>
          </a:p>
          <a:p>
            <a:pPr>
              <a:buFontTx/>
              <a:buChar char="-"/>
            </a:pPr>
            <a:r>
              <a:rPr lang="es-ES_tradnl" altLang="es-ES" dirty="0"/>
              <a:t>Baja autoestima. Aunque desean contactos sociales, inhiben este deseo por el miedo terrible al rechazo. Sus relaciones interpersonales se caracterizan por huida tras cierto grado de intimidad. </a:t>
            </a:r>
            <a:endParaRPr lang="es-ES" altLang="es-ES" dirty="0"/>
          </a:p>
          <a:p>
            <a:pPr eaLnBrk="1" hangingPunct="1"/>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40</a:t>
            </a:fld>
            <a:endParaRPr lang="es-ES"/>
          </a:p>
        </p:txBody>
      </p:sp>
    </p:spTree>
    <p:extLst>
      <p:ext uri="{BB962C8B-B14F-4D97-AF65-F5344CB8AC3E}">
        <p14:creationId xmlns:p14="http://schemas.microsoft.com/office/powerpoint/2010/main" val="3014975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_tradnl" altLang="es-ES" dirty="0"/>
              <a:t>El 65% de los niños presentan un estilo seguro de apego, pero el otro 35% presenta alguno de los estilos inseguros que hemos descrito. </a:t>
            </a:r>
          </a:p>
          <a:p>
            <a:pPr>
              <a:buFontTx/>
              <a:buChar char="-"/>
            </a:pPr>
            <a:endParaRPr lang="es-ES_tradnl" altLang="es-ES" dirty="0"/>
          </a:p>
          <a:p>
            <a:pPr>
              <a:buFontTx/>
              <a:buChar char="-"/>
            </a:pPr>
            <a:endParaRPr lang="es-ES_tradnl" altLang="es-ES" dirty="0"/>
          </a:p>
          <a:p>
            <a:pPr>
              <a:buFontTx/>
              <a:buChar char="-"/>
            </a:pPr>
            <a:r>
              <a:rPr lang="es-ES_tradnl" altLang="es-ES" dirty="0"/>
              <a:t>El estilo de apego de los padres predice en un 75% el estilo de apego de los hijos.</a:t>
            </a:r>
            <a:endParaRPr lang="es-ES" altLang="es-ES" dirty="0"/>
          </a:p>
          <a:p>
            <a:pPr>
              <a:buFontTx/>
              <a:buChar char="-"/>
            </a:pPr>
            <a:endParaRPr lang="es-ES" altLang="es-ES" dirty="0"/>
          </a:p>
          <a:p>
            <a:pPr>
              <a:buFontTx/>
              <a:buChar char="-"/>
            </a:pPr>
            <a:endParaRPr lang="es-ES" altLang="es-ES" dirty="0"/>
          </a:p>
          <a:p>
            <a:pPr>
              <a:buFontTx/>
              <a:buChar char="-"/>
            </a:pPr>
            <a:r>
              <a:rPr lang="es-ES" altLang="es-ES" dirty="0"/>
              <a:t>Los niños con apego inseguro no tienen tanto éxito en muchos ámbitos de la vida.</a:t>
            </a:r>
          </a:p>
          <a:p>
            <a:pPr>
              <a:buFontTx/>
              <a:buChar char="-"/>
            </a:pPr>
            <a:endParaRPr lang="es-ES" altLang="es-ES" dirty="0"/>
          </a:p>
          <a:p>
            <a:pPr>
              <a:buFontTx/>
              <a:buChar char="-"/>
            </a:pPr>
            <a:endParaRPr lang="es-ES" altLang="es-ES" dirty="0"/>
          </a:p>
          <a:p>
            <a:pPr>
              <a:buFontTx/>
              <a:buChar char="-"/>
            </a:pPr>
            <a:r>
              <a:rPr lang="es-ES" altLang="es-ES" dirty="0"/>
              <a:t>Los niños con apego seguro son más propensos a ser socialmente competentes que sus pares inseguros. También suelen tener mayor facilidad para la adquisición de habilidades sociales, desarrollo intelectual y formación de la identidad social. </a:t>
            </a:r>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43</a:t>
            </a:fld>
            <a:endParaRPr lang="es-ES"/>
          </a:p>
        </p:txBody>
      </p:sp>
    </p:spTree>
    <p:extLst>
      <p:ext uri="{BB962C8B-B14F-4D97-AF65-F5344CB8AC3E}">
        <p14:creationId xmlns:p14="http://schemas.microsoft.com/office/powerpoint/2010/main" val="925397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_tradnl" altLang="es-ES" dirty="0"/>
              <a:t>Estos modelos se relacionarían con el tipo de relación interpersonal y de comunicación con otros. </a:t>
            </a:r>
          </a:p>
          <a:p>
            <a:pPr>
              <a:buFontTx/>
              <a:buChar char="-"/>
            </a:pPr>
            <a:endParaRPr lang="es-ES_tradnl" altLang="es-ES" dirty="0"/>
          </a:p>
          <a:p>
            <a:pPr>
              <a:buFontTx/>
              <a:buChar char="-"/>
            </a:pPr>
            <a:endParaRPr lang="es-ES_tradnl" altLang="es-ES" dirty="0"/>
          </a:p>
          <a:p>
            <a:pPr>
              <a:buFontTx/>
              <a:buChar char="-"/>
            </a:pPr>
            <a:r>
              <a:rPr lang="es-ES_tradnl" altLang="es-ES" dirty="0"/>
              <a:t>Individuos con una visión negativa de los otros (modelos de apego de rechazo y temeroso) han aprendido que la gente va a tender a ignorar o rechazar sus intentos de apoyarse en otros. Por tanto, buscan menos apoyo en otros, por lo que tienden a no revelar sus sentimientos y sus relaciones son menos íntimas. </a:t>
            </a:r>
          </a:p>
          <a:p>
            <a:pPr>
              <a:buFontTx/>
              <a:buChar char="-"/>
            </a:pPr>
            <a:endParaRPr lang="es-ES_tradnl" altLang="es-ES" dirty="0"/>
          </a:p>
          <a:p>
            <a:pPr>
              <a:buFontTx/>
              <a:buChar char="-"/>
            </a:pPr>
            <a:endParaRPr lang="es-ES_tradnl" altLang="es-ES" dirty="0"/>
          </a:p>
          <a:p>
            <a:pPr>
              <a:buFontTx/>
              <a:buChar char="-"/>
            </a:pPr>
            <a:r>
              <a:rPr lang="es-ES_tradnl" altLang="es-ES" dirty="0"/>
              <a:t>Si la visión de uno mismo es negativa y para él son muy importantes las relaciones sociales (preocupado), el individuo tenderá a hacer cualquier cosa por ser querido, renunciando a todo lo suyo (incluyendo la salud)  </a:t>
            </a:r>
            <a:endParaRPr lang="es-ES" altLang="es-ES" dirty="0"/>
          </a:p>
          <a:p>
            <a:pPr eaLnBrk="1" hangingPunct="1"/>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44</a:t>
            </a:fld>
            <a:endParaRPr lang="es-ES"/>
          </a:p>
        </p:txBody>
      </p:sp>
    </p:spTree>
    <p:extLst>
      <p:ext uri="{BB962C8B-B14F-4D97-AF65-F5344CB8AC3E}">
        <p14:creationId xmlns:p14="http://schemas.microsoft.com/office/powerpoint/2010/main" val="1076719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 altLang="es-ES" dirty="0"/>
              <a:t>Los modelos de apego desarrollan mecanismo interno de funcionamiento. </a:t>
            </a:r>
          </a:p>
          <a:p>
            <a:pPr>
              <a:buFontTx/>
              <a:buChar char="-"/>
            </a:pPr>
            <a:endParaRPr lang="es-ES" altLang="es-ES" dirty="0"/>
          </a:p>
          <a:p>
            <a:pPr>
              <a:buFontTx/>
              <a:buChar char="-"/>
            </a:pPr>
            <a:endParaRPr lang="es-ES" altLang="es-ES" dirty="0"/>
          </a:p>
          <a:p>
            <a:pPr>
              <a:buFontTx/>
              <a:buChar char="-"/>
            </a:pPr>
            <a:r>
              <a:rPr lang="es-ES" altLang="es-ES" dirty="0"/>
              <a:t>No son solo "imágenes", sino también sentimientos despertados. Permiten anticipar e interpretar el comportamiento del otro y planificar una reacción. </a:t>
            </a:r>
          </a:p>
          <a:p>
            <a:pPr>
              <a:buFontTx/>
              <a:buChar char="-"/>
            </a:pPr>
            <a:endParaRPr lang="es-ES" altLang="es-ES" dirty="0"/>
          </a:p>
          <a:p>
            <a:pPr>
              <a:buFontTx/>
              <a:buChar char="-"/>
            </a:pPr>
            <a:endParaRPr lang="es-ES" altLang="es-ES" dirty="0"/>
          </a:p>
          <a:p>
            <a:pPr>
              <a:buFontTx/>
              <a:buChar char="-"/>
            </a:pPr>
            <a:r>
              <a:rPr lang="es-ES" altLang="es-ES" dirty="0"/>
              <a:t>Si un niño percibe a su cuidador como una fuente de seguridad y apoyo, espera reacciones positivas de los otros. Por otro lado, un niño con cuidador abusador, generalizar las expectativas negativas en otras relaciones.</a:t>
            </a:r>
          </a:p>
          <a:p>
            <a:pPr>
              <a:buFontTx/>
              <a:buChar char="-"/>
            </a:pPr>
            <a:endParaRPr lang="es-ES" altLang="es-ES" dirty="0"/>
          </a:p>
          <a:p>
            <a:pPr>
              <a:buFontTx/>
              <a:buChar char="-"/>
            </a:pPr>
            <a:endParaRPr lang="es-ES" altLang="es-ES" dirty="0"/>
          </a:p>
          <a:p>
            <a:pPr>
              <a:buFontTx/>
              <a:buChar char="-"/>
            </a:pPr>
            <a:r>
              <a:rPr lang="es-ES" altLang="es-ES" dirty="0"/>
              <a:t>¿Qué respuestas esperamos de los demás? (PRACTICA DE RECIBIR AFECTO DE OTROS)</a:t>
            </a:r>
          </a:p>
          <a:p>
            <a:pPr eaLnBrk="1" hangingPunct="1"/>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45</a:t>
            </a:fld>
            <a:endParaRPr lang="es-ES"/>
          </a:p>
        </p:txBody>
      </p:sp>
    </p:spTree>
    <p:extLst>
      <p:ext uri="{BB962C8B-B14F-4D97-AF65-F5344CB8AC3E}">
        <p14:creationId xmlns:p14="http://schemas.microsoft.com/office/powerpoint/2010/main" val="989304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altLang="es-ES" dirty="0"/>
              <a:t>La teoría del apego: los individuos que crecen en ambientes inseguros o amenazantes y experimentan críticas constantes y agresiones, tienden a ser muy auto-críticos y poco auto-compasivos. </a:t>
            </a:r>
          </a:p>
          <a:p>
            <a:endParaRPr lang="es-ES_tradnl" altLang="es-ES" dirty="0"/>
          </a:p>
          <a:p>
            <a:r>
              <a:rPr lang="es-ES_tradnl" altLang="es-ES" dirty="0"/>
              <a:t>Debido al pobre modelo parental de los primeros años de vida, carecen de una figura de protección o apego seguro con la capacidad de calmar el sufrimiento. </a:t>
            </a:r>
          </a:p>
          <a:p>
            <a:endParaRPr lang="es-ES_tradnl" altLang="es-ES" dirty="0"/>
          </a:p>
          <a:p>
            <a:r>
              <a:rPr lang="es-ES_tradnl" altLang="es-ES" dirty="0">
                <a:solidFill>
                  <a:srgbClr val="FF0000"/>
                </a:solidFill>
              </a:rPr>
              <a:t>CONSECUENCIA: </a:t>
            </a:r>
            <a:r>
              <a:rPr lang="es-ES_tradnl" altLang="es-ES" dirty="0"/>
              <a:t>N</a:t>
            </a:r>
            <a:r>
              <a:rPr lang="es-ES" altLang="es-ES" dirty="0"/>
              <a:t>o tienen desarrollado el sistema de auto-calmado o de auto-regulación emocional, relacionado con la hormona </a:t>
            </a:r>
            <a:r>
              <a:rPr lang="es-ES" altLang="es-ES" dirty="0" err="1"/>
              <a:t>oxitocina</a:t>
            </a:r>
            <a:r>
              <a:rPr lang="es-ES" altLang="es-ES" dirty="0"/>
              <a:t>, por lo que </a:t>
            </a:r>
            <a:r>
              <a:rPr lang="es-ES_tradnl" altLang="es-ES" dirty="0"/>
              <a:t>cualquier activación emocional les genera sufrimiento.</a:t>
            </a:r>
            <a:endParaRPr lang="es-ES" altLang="es-ES" dirty="0"/>
          </a:p>
          <a:p>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47</a:t>
            </a:fld>
            <a:endParaRPr lang="es-ES"/>
          </a:p>
        </p:txBody>
      </p:sp>
    </p:spTree>
    <p:extLst>
      <p:ext uri="{BB962C8B-B14F-4D97-AF65-F5344CB8AC3E}">
        <p14:creationId xmlns:p14="http://schemas.microsoft.com/office/powerpoint/2010/main" val="4190309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ltLang="es-ES" dirty="0"/>
              <a:t>Objetivo de las técnicas de compasión es mejorar la relación que establecen estas personas con  consigo mismos, desarrollando una figura de apego seguro </a:t>
            </a:r>
          </a:p>
          <a:p>
            <a:endParaRPr lang="es-ES" altLang="es-ES" dirty="0"/>
          </a:p>
          <a:p>
            <a:r>
              <a:rPr lang="es-ES" altLang="es-ES" dirty="0"/>
              <a:t>Inicialmente suele ser una figura distinta, pero con el tiempo, pueden llegar a ser ellos mismos. </a:t>
            </a:r>
          </a:p>
          <a:p>
            <a:endParaRPr lang="es-ES" altLang="es-ES" dirty="0"/>
          </a:p>
          <a:p>
            <a:r>
              <a:rPr lang="es-ES" altLang="es-ES" dirty="0"/>
              <a:t>A través de ejercicios de imaginación, se crea en grupo una imagen compasiva y se trabaja con ella. </a:t>
            </a:r>
          </a:p>
          <a:p>
            <a:endParaRPr lang="es-ES" altLang="es-ES" dirty="0"/>
          </a:p>
          <a:p>
            <a:r>
              <a:rPr lang="es-ES" altLang="es-ES" dirty="0"/>
              <a:t>Estas técnicas reducen la ansiedad, la depresión y la actitud auto-crítica. Parece ser que desarrollarían áreas cerebrales específicas relacionadas con la compasión</a:t>
            </a:r>
          </a:p>
          <a:p>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48</a:t>
            </a:fld>
            <a:endParaRPr lang="es-ES"/>
          </a:p>
        </p:txBody>
      </p:sp>
    </p:spTree>
    <p:extLst>
      <p:ext uri="{BB962C8B-B14F-4D97-AF65-F5344CB8AC3E}">
        <p14:creationId xmlns:p14="http://schemas.microsoft.com/office/powerpoint/2010/main" val="1700980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altLang="es-ES" sz="2000" dirty="0"/>
              <a:t>En algunas tradiciones religiosas (budismo tibetano), se trabaja con este tipo de figuras (“</a:t>
            </a:r>
            <a:r>
              <a:rPr lang="es-ES_tradnl" altLang="ja-JP" sz="2000" dirty="0" err="1"/>
              <a:t>bodhisatvas</a:t>
            </a:r>
            <a:r>
              <a:rPr lang="es-ES_tradnl" altLang="es-ES" sz="2000" dirty="0"/>
              <a:t>”</a:t>
            </a:r>
            <a:r>
              <a:rPr lang="es-ES_tradnl" altLang="ja-JP" sz="2000" dirty="0"/>
              <a:t>) </a:t>
            </a:r>
          </a:p>
          <a:p>
            <a:endParaRPr lang="es-ES_tradnl" altLang="es-ES" sz="2000" dirty="0"/>
          </a:p>
          <a:p>
            <a:r>
              <a:rPr lang="es-ES_tradnl" altLang="es-ES" sz="2000" dirty="0"/>
              <a:t>Son personas que inicialmente fueron humanos, pero que con vidas de práctica han alcanzado la iluminación, y se dedican a dar compasión a los seres vivos, a  ayudarles a que alcancen la Iluminación </a:t>
            </a:r>
          </a:p>
          <a:p>
            <a:endParaRPr lang="es-ES" altLang="es-ES" sz="2000" dirty="0"/>
          </a:p>
          <a:p>
            <a:r>
              <a:rPr lang="es-ES_tradnl" altLang="es-ES" sz="2000" dirty="0"/>
              <a:t>Sería un modelo psicológico impuesto de arriba-abajo:</a:t>
            </a:r>
            <a:endParaRPr lang="es-ES" altLang="es-ES" sz="2000" dirty="0"/>
          </a:p>
          <a:p>
            <a:pPr lvl="1"/>
            <a:r>
              <a:rPr lang="es-ES_tradnl" altLang="es-ES" sz="1600" dirty="0"/>
              <a:t>Las figuras ya están predeterminadas y son inmodificables (pertenecen al panteón budista)</a:t>
            </a:r>
          </a:p>
          <a:p>
            <a:pPr lvl="1"/>
            <a:r>
              <a:rPr lang="es-ES_tradnl" altLang="es-ES" sz="1600" dirty="0"/>
              <a:t>Son otorgadas a la persona por alguien con sabiduría y compasión que conoce al individuo (su maestro)</a:t>
            </a:r>
          </a:p>
          <a:p>
            <a:pPr lvl="1"/>
            <a:r>
              <a:rPr lang="es-ES_tradnl" altLang="es-ES" sz="1600" dirty="0"/>
              <a:t> Se asocian a otros elementos de fuerte carácter simbólico y que facilita la meditación sobre él (mantra y cánticos religiosos específicos asociados). </a:t>
            </a:r>
            <a:endParaRPr lang="es-ES" altLang="es-ES" sz="1600" dirty="0"/>
          </a:p>
          <a:p>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49</a:t>
            </a:fld>
            <a:endParaRPr lang="es-ES"/>
          </a:p>
        </p:txBody>
      </p:sp>
    </p:spTree>
    <p:extLst>
      <p:ext uri="{BB962C8B-B14F-4D97-AF65-F5344CB8AC3E}">
        <p14:creationId xmlns:p14="http://schemas.microsoft.com/office/powerpoint/2010/main" val="3692200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altLang="es-ES" dirty="0"/>
              <a:t>En los modelos de compasión, como no se enmarca en una tradición religiosa, el proceso se construya  de abajo-arriba</a:t>
            </a:r>
          </a:p>
          <a:p>
            <a:endParaRPr lang="es-ES_tradnl" altLang="es-ES" dirty="0"/>
          </a:p>
          <a:p>
            <a:r>
              <a:rPr lang="es-ES_tradnl" altLang="es-ES" dirty="0"/>
              <a:t>El individuo crea (realmente ¡proyectar en base a expectativas sobre la compasión) su figura compasiva ideal, para que pueda identificarse con ella. </a:t>
            </a:r>
          </a:p>
          <a:p>
            <a:endParaRPr lang="es-ES_tradnl" altLang="es-ES" dirty="0"/>
          </a:p>
          <a:p>
            <a:r>
              <a:rPr lang="es-ES_tradnl" altLang="es-ES" dirty="0"/>
              <a:t>Este proceso requiere mayor esfuerzo y requiere cierto asesoramiento</a:t>
            </a:r>
          </a:p>
          <a:p>
            <a:endParaRPr lang="es-ES_tradnl" altLang="es-ES" dirty="0"/>
          </a:p>
          <a:p>
            <a:r>
              <a:rPr lang="es-ES_tradnl" altLang="es-ES" dirty="0"/>
              <a:t>En trastornos psiquiátricos graves (</a:t>
            </a:r>
            <a:r>
              <a:rPr lang="es-ES_tradnl" altLang="es-ES" dirty="0" err="1"/>
              <a:t>ej</a:t>
            </a:r>
            <a:r>
              <a:rPr lang="es-ES_tradnl" altLang="es-ES" dirty="0"/>
              <a:t>: anorexia nerviosa, depresiones </a:t>
            </a:r>
            <a:r>
              <a:rPr lang="es-ES_tradnl" altLang="es-ES" dirty="0" err="1"/>
              <a:t>autopunitivas</a:t>
            </a:r>
            <a:r>
              <a:rPr lang="es-ES_tradnl" altLang="es-ES" dirty="0"/>
              <a:t>, </a:t>
            </a:r>
            <a:r>
              <a:rPr lang="es-ES_tradnl" altLang="es-ES" dirty="0" err="1"/>
              <a:t>etc</a:t>
            </a:r>
            <a:r>
              <a:rPr lang="es-ES_tradnl" altLang="es-ES" dirty="0"/>
              <a:t>), terapeuta es imprescindible porque la imagen puede llegar a ser muy destructiva</a:t>
            </a:r>
            <a:endParaRPr lang="es-ES" altLang="es-ES" dirty="0"/>
          </a:p>
          <a:p>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50</a:t>
            </a:fld>
            <a:endParaRPr lang="es-ES"/>
          </a:p>
        </p:txBody>
      </p:sp>
    </p:spTree>
    <p:extLst>
      <p:ext uri="{BB962C8B-B14F-4D97-AF65-F5344CB8AC3E}">
        <p14:creationId xmlns:p14="http://schemas.microsoft.com/office/powerpoint/2010/main" val="29763492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53</a:t>
            </a:fld>
            <a:endParaRPr lang="es-ES"/>
          </a:p>
        </p:txBody>
      </p:sp>
    </p:spTree>
    <p:extLst>
      <p:ext uri="{BB962C8B-B14F-4D97-AF65-F5344CB8AC3E}">
        <p14:creationId xmlns:p14="http://schemas.microsoft.com/office/powerpoint/2010/main" val="33285510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54</a:t>
            </a:fld>
            <a:endParaRPr lang="es-ES"/>
          </a:p>
        </p:txBody>
      </p:sp>
    </p:spTree>
    <p:extLst>
      <p:ext uri="{BB962C8B-B14F-4D97-AF65-F5344CB8AC3E}">
        <p14:creationId xmlns:p14="http://schemas.microsoft.com/office/powerpoint/2010/main" val="1589288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_tradnl" altLang="es-ES" dirty="0">
                <a:latin typeface="Arial Narrow" panose="020B0604020202020204" pitchFamily="34" charset="0"/>
              </a:rPr>
              <a:t>Las conclusiones del debate deben enfatizar que las personas con apego seguro pueden dar afecto espontáneamente (no necesitan que se lo pidan), no se sienten mal por dar afecto y no se sienten vulnerables.</a:t>
            </a:r>
          </a:p>
          <a:p>
            <a:pPr>
              <a:buFontTx/>
              <a:buChar char="-"/>
            </a:pPr>
            <a:endParaRPr lang="es-ES_tradnl" altLang="es-ES" dirty="0">
              <a:latin typeface="Arial Narrow" panose="020B0604020202020204" pitchFamily="34" charset="0"/>
            </a:endParaRPr>
          </a:p>
          <a:p>
            <a:pPr>
              <a:buFontTx/>
              <a:buChar char="-"/>
            </a:pPr>
            <a:endParaRPr lang="es-ES_tradnl" altLang="es-ES" dirty="0">
              <a:latin typeface="Arial Narrow" panose="020B0604020202020204" pitchFamily="34" charset="0"/>
            </a:endParaRPr>
          </a:p>
          <a:p>
            <a:endParaRPr lang="es-ES_tradnl" altLang="es-ES" dirty="0">
              <a:latin typeface="Arial Narrow" panose="020B0604020202020204" pitchFamily="34" charset="0"/>
            </a:endParaRPr>
          </a:p>
          <a:p>
            <a:pPr>
              <a:buFontTx/>
              <a:buChar char="-"/>
            </a:pPr>
            <a:endParaRPr lang="es-ES_tradnl" altLang="es-ES" dirty="0">
              <a:latin typeface="Arial Narrow" panose="020B0604020202020204" pitchFamily="34" charset="0"/>
            </a:endParaRPr>
          </a:p>
          <a:p>
            <a:pPr>
              <a:buFontTx/>
              <a:buChar char="-"/>
            </a:pPr>
            <a:r>
              <a:rPr lang="es-ES_tradnl" altLang="es-ES" dirty="0">
                <a:latin typeface="Arial Narrow" panose="020B0604020202020204" pitchFamily="34" charset="0"/>
              </a:rPr>
              <a:t> Estas personas también son capaces de poder dar afecto a personas desconocidas simplemente porque sufren, sin que tengan dificultades para ello. Es lo que hacemos los seres humanos, por ejemplo, los que nos dedicamos a profesiones de ayuda</a:t>
            </a:r>
            <a:endParaRPr lang="es-ES" altLang="es-ES" dirty="0">
              <a:latin typeface="Arial Narrow" panose="020B0604020202020204" pitchFamily="34" charset="0"/>
            </a:endParaRPr>
          </a:p>
          <a:p>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65</a:t>
            </a:fld>
            <a:endParaRPr lang="es-ES"/>
          </a:p>
        </p:txBody>
      </p:sp>
    </p:spTree>
    <p:extLst>
      <p:ext uri="{BB962C8B-B14F-4D97-AF65-F5344CB8AC3E}">
        <p14:creationId xmlns:p14="http://schemas.microsoft.com/office/powerpoint/2010/main" val="16894964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_tradnl" altLang="es-ES" dirty="0">
                <a:latin typeface="Arial Narrow" panose="020B0604020202020204" pitchFamily="34" charset="0"/>
              </a:rPr>
              <a:t>Ya sabemos cuál es nuestro modelo de apego. Aunque es probable que tengamos características de varios de ellos, suele haber uno predominante </a:t>
            </a:r>
          </a:p>
          <a:p>
            <a:pPr>
              <a:buFontTx/>
              <a:buChar char="-"/>
            </a:pPr>
            <a:endParaRPr lang="es-ES_tradnl" altLang="es-ES" dirty="0">
              <a:latin typeface="Arial Narrow" panose="020B0604020202020204" pitchFamily="34" charset="0"/>
            </a:endParaRPr>
          </a:p>
          <a:p>
            <a:pPr>
              <a:buFontTx/>
              <a:buChar char="-"/>
            </a:pPr>
            <a:endParaRPr lang="es-ES_tradnl" altLang="es-ES" dirty="0">
              <a:latin typeface="Arial Narrow" panose="020B0604020202020204" pitchFamily="34" charset="0"/>
            </a:endParaRPr>
          </a:p>
          <a:p>
            <a:pPr>
              <a:buFontTx/>
              <a:buChar char="-"/>
            </a:pPr>
            <a:r>
              <a:rPr lang="es-ES_tradnl" altLang="es-ES" dirty="0">
                <a:latin typeface="Arial Narrow" panose="020B0604020202020204" pitchFamily="34" charset="0"/>
              </a:rPr>
              <a:t>Si modelo predominante es apego seguro, terapia de compasión va a resultar sencilla. Si nuestro modelo es diferente al seguro, vamos a tener que trabajar más</a:t>
            </a:r>
          </a:p>
          <a:p>
            <a:pPr>
              <a:buFontTx/>
              <a:buChar char="-"/>
            </a:pPr>
            <a:endParaRPr lang="es-ES_tradnl" altLang="es-ES" dirty="0">
              <a:latin typeface="Arial Narrow" panose="020B0604020202020204" pitchFamily="34" charset="0"/>
            </a:endParaRPr>
          </a:p>
          <a:p>
            <a:pPr>
              <a:buFontTx/>
              <a:buChar char="-"/>
            </a:pPr>
            <a:endParaRPr lang="es-ES_tradnl" altLang="es-ES" dirty="0">
              <a:latin typeface="Arial Narrow" panose="020B0604020202020204" pitchFamily="34" charset="0"/>
            </a:endParaRPr>
          </a:p>
          <a:p>
            <a:pPr>
              <a:buFontTx/>
              <a:buChar char="-"/>
            </a:pPr>
            <a:r>
              <a:rPr lang="es-ES_tradnl" altLang="es-ES" dirty="0">
                <a:latin typeface="Arial Narrow" panose="020B0604020202020204" pitchFamily="34" charset="0"/>
              </a:rPr>
              <a:t>Si nuestro modelo es el temeroso (ha habido maltrato), es posible que necesitemos algún otro tipo de terapia (</a:t>
            </a:r>
            <a:r>
              <a:rPr lang="es-ES_tradnl" altLang="es-ES" dirty="0" err="1">
                <a:latin typeface="Arial Narrow" panose="020B0604020202020204" pitchFamily="34" charset="0"/>
              </a:rPr>
              <a:t>ej</a:t>
            </a:r>
            <a:r>
              <a:rPr lang="es-ES_tradnl" altLang="es-ES" dirty="0">
                <a:latin typeface="Arial Narrow" panose="020B0604020202020204" pitchFamily="34" charset="0"/>
              </a:rPr>
              <a:t>: EMRD) (</a:t>
            </a:r>
            <a:r>
              <a:rPr lang="es-ES" altLang="es-ES" dirty="0">
                <a:solidFill>
                  <a:srgbClr val="202124"/>
                </a:solidFill>
                <a:latin typeface="Arial" panose="020B0604020202020204" pitchFamily="34" charset="0"/>
              </a:rPr>
              <a:t>reprocesamiento y desensibilización a través del movimiento ocular, por sus siglas en inglés)</a:t>
            </a:r>
            <a:endParaRPr lang="es-ES_tradnl" altLang="es-ES" dirty="0">
              <a:latin typeface="Arial Narrow" panose="020B0604020202020204" pitchFamily="34" charset="0"/>
            </a:endParaRPr>
          </a:p>
          <a:p>
            <a:pPr>
              <a:buFontTx/>
              <a:buChar char="-"/>
            </a:pPr>
            <a:endParaRPr lang="es-ES_tradnl" altLang="es-ES" dirty="0">
              <a:latin typeface="Arial Narrow" panose="020B0604020202020204" pitchFamily="34" charset="0"/>
            </a:endParaRPr>
          </a:p>
          <a:p>
            <a:pPr>
              <a:buFontTx/>
              <a:buChar char="-"/>
            </a:pPr>
            <a:endParaRPr lang="es-ES_tradnl" altLang="es-ES" dirty="0">
              <a:latin typeface="Arial Narrow" panose="020B0604020202020204" pitchFamily="34" charset="0"/>
            </a:endParaRPr>
          </a:p>
          <a:p>
            <a:pPr>
              <a:buFontTx/>
              <a:buChar char="-"/>
            </a:pPr>
            <a:r>
              <a:rPr lang="es-ES_tradnl" altLang="es-ES" dirty="0">
                <a:latin typeface="Arial Narrow" panose="020B0604020202020204" pitchFamily="34" charset="0"/>
              </a:rPr>
              <a:t>Las personas con modelos de apego seguro funcionan mucho mejor en la vida a nivel interpersonal y a otros niveles, incluso laborales, ya que la imagen de uno mismo y de los otros influencia casi todas las actividades de la vida diaria.</a:t>
            </a:r>
            <a:endParaRPr lang="es-ES" altLang="es-ES" dirty="0">
              <a:latin typeface="Arial Narrow" panose="020B0604020202020204" pitchFamily="34" charset="0"/>
            </a:endParaRPr>
          </a:p>
          <a:p>
            <a:pPr eaLnBrk="1" hangingPunct="1"/>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66</a:t>
            </a:fld>
            <a:endParaRPr lang="es-ES"/>
          </a:p>
        </p:txBody>
      </p:sp>
    </p:spTree>
    <p:extLst>
      <p:ext uri="{BB962C8B-B14F-4D97-AF65-F5344CB8AC3E}">
        <p14:creationId xmlns:p14="http://schemas.microsoft.com/office/powerpoint/2010/main" val="347556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_tradnl" altLang="es-ES" dirty="0">
                <a:latin typeface="Arial Narrow" panose="020B0604020202020204" pitchFamily="34" charset="0"/>
              </a:rPr>
              <a:t>Lo que diferencia básicamente al modelo seguro de los otros es </a:t>
            </a:r>
            <a:r>
              <a:rPr lang="es-ES_tradnl" altLang="es-ES" dirty="0">
                <a:solidFill>
                  <a:srgbClr val="FF0000"/>
                </a:solidFill>
                <a:latin typeface="Arial Narrow" panose="020B0604020202020204" pitchFamily="34" charset="0"/>
              </a:rPr>
              <a:t>la relación que tenemos con nosotros mismos y con los demás</a:t>
            </a:r>
          </a:p>
          <a:p>
            <a:pPr>
              <a:buFontTx/>
              <a:buChar char="-"/>
            </a:pPr>
            <a:endParaRPr lang="es-ES_tradnl" altLang="es-ES" dirty="0">
              <a:latin typeface="Arial Narrow" panose="020B0604020202020204" pitchFamily="34" charset="0"/>
            </a:endParaRPr>
          </a:p>
          <a:p>
            <a:pPr>
              <a:buFontTx/>
              <a:buChar char="-"/>
            </a:pPr>
            <a:endParaRPr lang="es-ES_tradnl" altLang="es-ES" dirty="0">
              <a:latin typeface="Arial Narrow" panose="020B0604020202020204" pitchFamily="34" charset="0"/>
            </a:endParaRPr>
          </a:p>
          <a:p>
            <a:pPr>
              <a:buFontTx/>
              <a:buChar char="-"/>
            </a:pPr>
            <a:r>
              <a:rPr lang="es-ES_tradnl" altLang="es-ES" dirty="0">
                <a:latin typeface="Arial Narrow" panose="020B0604020202020204" pitchFamily="34" charset="0"/>
              </a:rPr>
              <a:t>Por relación entendemos qué pensamos, qué sentimos y cómo actuamos (que expectativas tenemos de nosotros mismos y de los otros)</a:t>
            </a:r>
          </a:p>
          <a:p>
            <a:pPr>
              <a:buFontTx/>
              <a:buChar char="-"/>
            </a:pPr>
            <a:endParaRPr lang="es-ES_tradnl" altLang="es-ES" dirty="0">
              <a:latin typeface="Arial Narrow" panose="020B0604020202020204" pitchFamily="34" charset="0"/>
            </a:endParaRPr>
          </a:p>
          <a:p>
            <a:pPr>
              <a:buFontTx/>
              <a:buChar char="-"/>
            </a:pPr>
            <a:endParaRPr lang="es-ES_tradnl" altLang="es-ES" dirty="0">
              <a:latin typeface="Arial Narrow" panose="020B0604020202020204" pitchFamily="34" charset="0"/>
            </a:endParaRPr>
          </a:p>
          <a:p>
            <a:pPr>
              <a:buFontTx/>
              <a:buChar char="-"/>
            </a:pPr>
            <a:r>
              <a:rPr lang="es-ES_tradnl" altLang="es-ES" dirty="0">
                <a:latin typeface="Arial Narrow" panose="020B0604020202020204" pitchFamily="34" charset="0"/>
              </a:rPr>
              <a:t>El modelo seguro se caracteriza por una buena relación con uno mismo y con los otros</a:t>
            </a:r>
          </a:p>
          <a:p>
            <a:pPr>
              <a:buFontTx/>
              <a:buChar char="-"/>
            </a:pPr>
            <a:endParaRPr lang="es-ES_tradnl" altLang="es-ES" dirty="0">
              <a:latin typeface="Arial Narrow" panose="020B0604020202020204" pitchFamily="34" charset="0"/>
            </a:endParaRPr>
          </a:p>
          <a:p>
            <a:pPr>
              <a:buFontTx/>
              <a:buChar char="-"/>
            </a:pPr>
            <a:endParaRPr lang="es-ES_tradnl" altLang="es-ES" dirty="0">
              <a:latin typeface="Arial Narrow" panose="020B0604020202020204" pitchFamily="34" charset="0"/>
            </a:endParaRPr>
          </a:p>
          <a:p>
            <a:pPr>
              <a:buFontTx/>
              <a:buChar char="-"/>
            </a:pPr>
            <a:r>
              <a:rPr lang="es-ES_tradnl" altLang="es-ES" dirty="0">
                <a:latin typeface="Arial Narrow" panose="020B0604020202020204" pitchFamily="34" charset="0"/>
              </a:rPr>
              <a:t>A la hora de trabajar el afecto, se tiende a empezar primero con los otros, porque los occidentales tenemos más dificultades para darnos afecto a nosotros mismos que a los otros (influencia judeocristiana)</a:t>
            </a:r>
            <a:endParaRPr lang="es-ES" altLang="es-ES" dirty="0">
              <a:latin typeface="Arial Narrow" panose="020B0604020202020204" pitchFamily="34" charset="0"/>
            </a:endParaRPr>
          </a:p>
          <a:p>
            <a:pPr eaLnBrk="1" hangingPunct="1"/>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67</a:t>
            </a:fld>
            <a:endParaRPr lang="es-ES"/>
          </a:p>
        </p:txBody>
      </p:sp>
    </p:spTree>
    <p:extLst>
      <p:ext uri="{BB962C8B-B14F-4D97-AF65-F5344CB8AC3E}">
        <p14:creationId xmlns:p14="http://schemas.microsoft.com/office/powerpoint/2010/main" val="30975990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_tradnl" altLang="es-ES" sz="2000" dirty="0">
                <a:latin typeface="Arial Narrow" panose="020B0604020202020204" pitchFamily="34" charset="0"/>
              </a:rPr>
              <a:t>Una vez que hemos podido dar afecto a personas queridas y a indiferentes, podemos pasar a darnos afecto a nosotros mismos</a:t>
            </a:r>
          </a:p>
          <a:p>
            <a:pPr>
              <a:buFontTx/>
              <a:buChar char="-"/>
            </a:pPr>
            <a:endParaRPr lang="es-ES_tradnl" altLang="es-ES" sz="2000" dirty="0">
              <a:latin typeface="Arial Narrow" panose="020B0604020202020204" pitchFamily="34" charset="0"/>
            </a:endParaRPr>
          </a:p>
          <a:p>
            <a:pPr>
              <a:buFontTx/>
              <a:buChar char="-"/>
            </a:pPr>
            <a:endParaRPr lang="es-ES_tradnl" altLang="es-ES" sz="2000" dirty="0">
              <a:latin typeface="Arial Narrow" panose="020B0604020202020204" pitchFamily="34" charset="0"/>
            </a:endParaRPr>
          </a:p>
          <a:p>
            <a:pPr>
              <a:buFontTx/>
              <a:buChar char="-"/>
            </a:pPr>
            <a:r>
              <a:rPr lang="es-ES_tradnl" altLang="es-ES" sz="2000" dirty="0">
                <a:latin typeface="Arial Narrow" panose="020B0604020202020204" pitchFamily="34" charset="0"/>
              </a:rPr>
              <a:t>Para la mayoría de los occidentales es más difícil darse afecto a sí mismo que darlo a otros</a:t>
            </a:r>
          </a:p>
          <a:p>
            <a:pPr>
              <a:buFontTx/>
              <a:buChar char="-"/>
            </a:pPr>
            <a:endParaRPr lang="es-ES_tradnl" altLang="es-ES" sz="2000" dirty="0">
              <a:latin typeface="Arial Narrow" panose="020B0604020202020204" pitchFamily="34" charset="0"/>
            </a:endParaRPr>
          </a:p>
          <a:p>
            <a:pPr>
              <a:buFontTx/>
              <a:buChar char="-"/>
            </a:pPr>
            <a:endParaRPr lang="es-ES_tradnl" altLang="es-ES" sz="2000" dirty="0">
              <a:latin typeface="Arial Narrow" panose="020B0604020202020204" pitchFamily="34" charset="0"/>
            </a:endParaRPr>
          </a:p>
          <a:p>
            <a:pPr>
              <a:buFontTx/>
              <a:buChar char="-"/>
            </a:pPr>
            <a:r>
              <a:rPr lang="es-ES_tradnl" altLang="es-ES" sz="2000" dirty="0">
                <a:latin typeface="Arial Narrow" panose="020B0604020202020204" pitchFamily="34" charset="0"/>
              </a:rPr>
              <a:t>Para algunas personas esta práctica resulta prácticamente imposible:</a:t>
            </a:r>
          </a:p>
          <a:p>
            <a:pPr lvl="1">
              <a:spcBef>
                <a:spcPct val="0"/>
              </a:spcBef>
              <a:buFontTx/>
              <a:buChar char="-"/>
            </a:pPr>
            <a:r>
              <a:rPr lang="es-ES_tradnl" altLang="es-ES" sz="2000" dirty="0"/>
              <a:t>Lo viven como una debilidad, riesgo de convertirse en indolentes</a:t>
            </a:r>
          </a:p>
          <a:p>
            <a:pPr lvl="1">
              <a:spcBef>
                <a:spcPct val="0"/>
              </a:spcBef>
              <a:buFontTx/>
              <a:buChar char="-"/>
            </a:pPr>
            <a:r>
              <a:rPr lang="es-ES_tradnl" altLang="es-ES" sz="2000" dirty="0"/>
              <a:t>No se consideran dignos de recibir afecto por parte de otros</a:t>
            </a:r>
          </a:p>
          <a:p>
            <a:pPr lvl="1">
              <a:spcBef>
                <a:spcPct val="0"/>
              </a:spcBef>
              <a:buFontTx/>
              <a:buChar char="-"/>
            </a:pPr>
            <a:endParaRPr lang="es-ES_tradnl" altLang="es-ES" sz="2000" dirty="0"/>
          </a:p>
          <a:p>
            <a:pPr lvl="1">
              <a:spcBef>
                <a:spcPct val="0"/>
              </a:spcBef>
              <a:buFontTx/>
              <a:buChar char="-"/>
            </a:pPr>
            <a:endParaRPr lang="es-ES_tradnl" altLang="es-ES" sz="2000" dirty="0"/>
          </a:p>
          <a:p>
            <a:pPr>
              <a:buFontTx/>
              <a:buChar char="-"/>
            </a:pPr>
            <a:r>
              <a:rPr lang="es-ES_tradnl" altLang="es-ES" sz="2000" dirty="0">
                <a:latin typeface="Arial Narrow" panose="020B0604020202020204" pitchFamily="34" charset="0"/>
              </a:rPr>
              <a:t>Si resulta muy complicada, truco efectivo: iniciar compasión hacia amigos, y cuando estemos dando afecto incluirnos nosotros</a:t>
            </a:r>
            <a:endParaRPr lang="es-ES" altLang="es-ES" sz="2000" dirty="0">
              <a:latin typeface="Arial Narrow" panose="020B0604020202020204" pitchFamily="34" charset="0"/>
            </a:endParaRPr>
          </a:p>
          <a:p>
            <a:pPr eaLnBrk="1" hangingPunct="1"/>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68</a:t>
            </a:fld>
            <a:endParaRPr lang="es-ES"/>
          </a:p>
        </p:txBody>
      </p:sp>
    </p:spTree>
    <p:extLst>
      <p:ext uri="{BB962C8B-B14F-4D97-AF65-F5344CB8AC3E}">
        <p14:creationId xmlns:p14="http://schemas.microsoft.com/office/powerpoint/2010/main" val="8238991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_tradnl" altLang="es-ES" dirty="0">
                <a:latin typeface="Arial Narrow" panose="020B0604020202020204" pitchFamily="34" charset="0"/>
              </a:rPr>
              <a:t>Las conclusiones del debate deben facilitar a los participantes la comprensión de que las personas con afecto seguro pueden darse afecto de forma espontánea con toda la frecuencia que lo necesiten, no se sienten mal ni culpables por ello y sienten que pueden actuar consigo mismos cuando sufren como lo harían con un niño pequeño que estuviese llorando. </a:t>
            </a:r>
          </a:p>
          <a:p>
            <a:pPr>
              <a:buFontTx/>
              <a:buChar char="-"/>
            </a:pPr>
            <a:endParaRPr lang="es-ES_tradnl" altLang="es-ES" dirty="0">
              <a:latin typeface="Arial Narrow" panose="020B0604020202020204" pitchFamily="34" charset="0"/>
            </a:endParaRPr>
          </a:p>
          <a:p>
            <a:endParaRPr lang="es-ES_tradnl" altLang="es-ES" dirty="0">
              <a:latin typeface="Arial Narrow" panose="020B0604020202020204" pitchFamily="34" charset="0"/>
            </a:endParaRPr>
          </a:p>
          <a:p>
            <a:pPr>
              <a:buFontTx/>
              <a:buChar char="-"/>
            </a:pPr>
            <a:r>
              <a:rPr lang="es-ES_tradnl" altLang="es-ES" dirty="0">
                <a:latin typeface="Arial Narrow" panose="020B0604020202020204" pitchFamily="34" charset="0"/>
              </a:rPr>
              <a:t>Cuando nos encontramos mal hacemos una regresión emocional y sale nuestro lado más infantil, buscando protección y comprensión. </a:t>
            </a:r>
          </a:p>
          <a:p>
            <a:pPr>
              <a:buFontTx/>
              <a:buChar char="-"/>
            </a:pPr>
            <a:endParaRPr lang="es-ES_tradnl" altLang="es-ES" dirty="0">
              <a:latin typeface="Arial Narrow" panose="020B0604020202020204" pitchFamily="34" charset="0"/>
            </a:endParaRPr>
          </a:p>
          <a:p>
            <a:pPr>
              <a:buFontTx/>
              <a:buChar char="-"/>
            </a:pPr>
            <a:endParaRPr lang="es-ES_tradnl" altLang="es-ES" dirty="0">
              <a:latin typeface="Arial Narrow" panose="020B0604020202020204" pitchFamily="34" charset="0"/>
            </a:endParaRPr>
          </a:p>
          <a:p>
            <a:pPr>
              <a:buFontTx/>
              <a:buChar char="-"/>
            </a:pPr>
            <a:r>
              <a:rPr lang="es-ES_tradnl" altLang="es-ES" dirty="0">
                <a:latin typeface="Arial Narrow" panose="020B0604020202020204" pitchFamily="34" charset="0"/>
              </a:rPr>
              <a:t>Nosotros podemos y debemos ser una buena figura de apego para nosotros mismos (aunque no necesariamente la única).</a:t>
            </a:r>
            <a:endParaRPr lang="es-ES" altLang="es-ES" dirty="0">
              <a:latin typeface="Arial Narrow" panose="020B0604020202020204" pitchFamily="34" charset="0"/>
            </a:endParaRPr>
          </a:p>
          <a:p>
            <a:r>
              <a:rPr lang="es-ES_tradnl" altLang="es-ES" b="1" dirty="0">
                <a:latin typeface="Arial Narrow" panose="020B0604020202020204" pitchFamily="34" charset="0"/>
              </a:rPr>
              <a:t> </a:t>
            </a:r>
            <a:endParaRPr lang="es-ES" altLang="es-ES" dirty="0">
              <a:latin typeface="Arial Narrow" panose="020B0604020202020204" pitchFamily="34" charset="0"/>
            </a:endParaRPr>
          </a:p>
          <a:p>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70</a:t>
            </a:fld>
            <a:endParaRPr lang="es-ES"/>
          </a:p>
        </p:txBody>
      </p:sp>
    </p:spTree>
    <p:extLst>
      <p:ext uri="{BB962C8B-B14F-4D97-AF65-F5344CB8AC3E}">
        <p14:creationId xmlns:p14="http://schemas.microsoft.com/office/powerpoint/2010/main" val="6697727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 altLang="es-ES" dirty="0"/>
              <a:t>Los seres humanos basamos las relaciones interpersonales en la reciprocidad. Si hacemos algo por alguien esperamos que esa persona nos corresponda en algún momento y de alguna forma </a:t>
            </a:r>
          </a:p>
          <a:p>
            <a:pPr>
              <a:buFontTx/>
              <a:buChar char="-"/>
            </a:pPr>
            <a:endParaRPr lang="es-ES" altLang="es-ES" dirty="0"/>
          </a:p>
          <a:p>
            <a:pPr>
              <a:buFontTx/>
              <a:buChar char="-"/>
            </a:pPr>
            <a:r>
              <a:rPr lang="es-ES" altLang="es-ES" dirty="0"/>
              <a:t>Las relaciones de pareja y de amistad suelen basarse en este principio y, si no existe apenas reciprocidad, la relación tenderá a romperse (aunque casi nunca la reciprocidad es del 50%)</a:t>
            </a:r>
          </a:p>
          <a:p>
            <a:pPr>
              <a:buFontTx/>
              <a:buChar char="-"/>
            </a:pPr>
            <a:endParaRPr lang="es-ES" altLang="es-ES" dirty="0"/>
          </a:p>
          <a:p>
            <a:pPr>
              <a:buFontTx/>
              <a:buChar char="-"/>
            </a:pPr>
            <a:r>
              <a:rPr lang="es-ES" altLang="es-ES" dirty="0"/>
              <a:t>La generación de daño a otra persona rompe la reciprocidad y exige reparación. El individuo dañado espera ser compensado por el daño (si no podría exigir venganza). De no ser así, siente que existe alguna forma de injusticia</a:t>
            </a:r>
          </a:p>
          <a:p>
            <a:r>
              <a:rPr lang="es-ES" altLang="es-ES" dirty="0"/>
              <a:t> </a:t>
            </a:r>
          </a:p>
          <a:p>
            <a:pPr>
              <a:buFontTx/>
              <a:buChar char="-"/>
            </a:pPr>
            <a:r>
              <a:rPr lang="es-ES" altLang="es-ES" dirty="0"/>
              <a:t>La injusticia percibida, es decir, el sentimiento de que a uno se le ha hecho daño y no obtiene alguna forma de compensación, se asocia a peor pronóstico de la enfermedad</a:t>
            </a:r>
            <a:r>
              <a:rPr lang="es-ES_tradnl" altLang="es-ES" dirty="0"/>
              <a:t> </a:t>
            </a:r>
            <a:endParaRPr lang="es-ES" altLang="es-ES" dirty="0"/>
          </a:p>
          <a:p>
            <a:pPr eaLnBrk="1" hangingPunct="1"/>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72</a:t>
            </a:fld>
            <a:endParaRPr lang="es-ES"/>
          </a:p>
        </p:txBody>
      </p:sp>
    </p:spTree>
    <p:extLst>
      <p:ext uri="{BB962C8B-B14F-4D97-AF65-F5344CB8AC3E}">
        <p14:creationId xmlns:p14="http://schemas.microsoft.com/office/powerpoint/2010/main" val="41636783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 altLang="es-ES" dirty="0"/>
              <a:t>VENGANZA: Constituye la respuesta más obvia y la que subyace en todos los pueblos primitivos. En la tradición judaica, la Ley del Talión (del latín “</a:t>
            </a:r>
            <a:r>
              <a:rPr lang="es-ES" altLang="ja-JP" dirty="0" err="1"/>
              <a:t>talis</a:t>
            </a:r>
            <a:r>
              <a:rPr lang="es-ES" altLang="es-ES" dirty="0"/>
              <a:t>”</a:t>
            </a:r>
            <a:r>
              <a:rPr lang="es-ES" altLang="ja-JP" dirty="0"/>
              <a:t> o </a:t>
            </a:r>
            <a:r>
              <a:rPr lang="es-ES" altLang="es-ES" dirty="0"/>
              <a:t>“</a:t>
            </a:r>
            <a:r>
              <a:rPr lang="es-ES" altLang="ja-JP" dirty="0"/>
              <a:t>tale</a:t>
            </a:r>
            <a:r>
              <a:rPr lang="es-ES" altLang="es-ES" dirty="0"/>
              <a:t>”</a:t>
            </a:r>
            <a:r>
              <a:rPr lang="es-ES" altLang="ja-JP" dirty="0"/>
              <a:t> y que significa </a:t>
            </a:r>
            <a:r>
              <a:rPr lang="es-ES" altLang="es-ES" dirty="0"/>
              <a:t>“</a:t>
            </a:r>
            <a:r>
              <a:rPr lang="es-ES" altLang="ja-JP" dirty="0"/>
              <a:t>similar</a:t>
            </a:r>
            <a:r>
              <a:rPr lang="es-ES" altLang="es-ES" dirty="0"/>
              <a:t>”</a:t>
            </a:r>
            <a:r>
              <a:rPr lang="es-ES" altLang="ja-JP" dirty="0"/>
              <a:t>) obligaba a que la retribución fuese exactamente igual a la pena causada</a:t>
            </a:r>
          </a:p>
          <a:p>
            <a:pPr>
              <a:buFontTx/>
              <a:buChar char="-"/>
            </a:pPr>
            <a:endParaRPr lang="es-ES" altLang="es-ES" dirty="0"/>
          </a:p>
          <a:p>
            <a:pPr>
              <a:buFontTx/>
              <a:buChar char="-"/>
            </a:pPr>
            <a:endParaRPr lang="es-ES" altLang="es-ES" dirty="0"/>
          </a:p>
          <a:p>
            <a:pPr>
              <a:buFontTx/>
              <a:buChar char="-"/>
            </a:pPr>
            <a:r>
              <a:rPr lang="es-ES" altLang="es-ES" dirty="0"/>
              <a:t>REDIRECCIONAMIENTO DE LA VIOLENCIA: Repiten la violencia sobre otras personas y se convierten en verdugos. Esto es frecuente en la violencia de género</a:t>
            </a:r>
          </a:p>
          <a:p>
            <a:r>
              <a:rPr lang="es-ES" altLang="es-ES" dirty="0"/>
              <a:t> </a:t>
            </a:r>
          </a:p>
          <a:p>
            <a:endParaRPr lang="es-ES" altLang="es-ES" dirty="0"/>
          </a:p>
          <a:p>
            <a:pPr>
              <a:buFontTx/>
              <a:buChar char="-"/>
            </a:pPr>
            <a:r>
              <a:rPr lang="es-ES" altLang="es-ES" dirty="0"/>
              <a:t>ODIO MANTENIDO: Por motivos éticos u otras razones, el individuo no devuelve la venganza ni </a:t>
            </a:r>
            <a:r>
              <a:rPr lang="es-ES" altLang="es-ES" dirty="0" err="1"/>
              <a:t>redirecciona</a:t>
            </a:r>
            <a:r>
              <a:rPr lang="es-ES" altLang="es-ES" dirty="0"/>
              <a:t> la violencia a hacia otros. La única opción es mantener el odio o el resentimiento hacia quien le ha causado el daño</a:t>
            </a:r>
          </a:p>
          <a:p>
            <a:pPr eaLnBrk="1" hangingPunct="1"/>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73</a:t>
            </a:fld>
            <a:endParaRPr lang="es-ES"/>
          </a:p>
        </p:txBody>
      </p:sp>
    </p:spTree>
    <p:extLst>
      <p:ext uri="{BB962C8B-B14F-4D97-AF65-F5344CB8AC3E}">
        <p14:creationId xmlns:p14="http://schemas.microsoft.com/office/powerpoint/2010/main" val="40662880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endParaRPr lang="es-ES" altLang="es-ES" dirty="0"/>
          </a:p>
          <a:p>
            <a:pPr>
              <a:buFontTx/>
              <a:buChar char="-"/>
            </a:pPr>
            <a:r>
              <a:rPr lang="es-ES" altLang="es-ES" dirty="0"/>
              <a:t>A NIVEL SOCIAL: Conflictos entre personas son frecuentes. Los niveles de resentimiento y odio hacia otros serán tan elevados que entorpecerán la cohesión social y los logros/objetivos colectivos</a:t>
            </a:r>
          </a:p>
          <a:p>
            <a:pPr>
              <a:buFontTx/>
              <a:buChar char="-"/>
            </a:pPr>
            <a:endParaRPr lang="es-ES" altLang="es-ES" dirty="0"/>
          </a:p>
          <a:p>
            <a:pPr>
              <a:buFontTx/>
              <a:buChar char="-"/>
            </a:pPr>
            <a:endParaRPr lang="es-ES" altLang="es-ES" dirty="0"/>
          </a:p>
          <a:p>
            <a:pPr>
              <a:buFontTx/>
              <a:buChar char="-"/>
            </a:pPr>
            <a:endParaRPr lang="es-ES" altLang="es-ES" dirty="0"/>
          </a:p>
          <a:p>
            <a:pPr>
              <a:buFontTx/>
              <a:buChar char="-"/>
            </a:pPr>
            <a:r>
              <a:rPr lang="es-ES" altLang="es-ES" dirty="0"/>
              <a:t>A NIVEL INDIVIDUAL: Se sabe que el odio o la hostilidad de larga duración (es decir, el estrés crónico), produciría incremento del cortisol en sangre que acaban activando la </a:t>
            </a:r>
            <a:r>
              <a:rPr lang="es-ES" altLang="es-ES" dirty="0" err="1"/>
              <a:t>neuroinflamación</a:t>
            </a:r>
            <a:r>
              <a:rPr lang="es-ES" altLang="es-ES" dirty="0"/>
              <a:t>. Esta en la base de la patogenia de las enfermedades neurodegenerativas, isquémicas o tumorales </a:t>
            </a:r>
          </a:p>
          <a:p>
            <a:pPr eaLnBrk="1" hangingPunct="1"/>
            <a:endParaRPr lang="es-ES" alt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74</a:t>
            </a:fld>
            <a:endParaRPr lang="es-ES"/>
          </a:p>
        </p:txBody>
      </p:sp>
    </p:spTree>
    <p:extLst>
      <p:ext uri="{BB962C8B-B14F-4D97-AF65-F5344CB8AC3E}">
        <p14:creationId xmlns:p14="http://schemas.microsoft.com/office/powerpoint/2010/main" val="15138964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77</a:t>
            </a:fld>
            <a:endParaRPr lang="es-ES"/>
          </a:p>
        </p:txBody>
      </p:sp>
    </p:spTree>
    <p:extLst>
      <p:ext uri="{BB962C8B-B14F-4D97-AF65-F5344CB8AC3E}">
        <p14:creationId xmlns:p14="http://schemas.microsoft.com/office/powerpoint/2010/main" val="23773582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 altLang="es-ES" dirty="0"/>
              <a:t>Hemos visto que recibir afecto/compasión era complicado pero constituía la base para poder dar afecto, porque cronológicamente ocurrió antes. </a:t>
            </a:r>
          </a:p>
          <a:p>
            <a:pPr>
              <a:buFontTx/>
              <a:buChar char="-"/>
            </a:pPr>
            <a:endParaRPr lang="es-ES" altLang="es-ES" dirty="0"/>
          </a:p>
          <a:p>
            <a:pPr>
              <a:buFontTx/>
              <a:buChar char="-"/>
            </a:pPr>
            <a:endParaRPr lang="es-ES" altLang="es-ES" dirty="0"/>
          </a:p>
          <a:p>
            <a:pPr>
              <a:buFontTx/>
              <a:buChar char="-"/>
            </a:pPr>
            <a:r>
              <a:rPr lang="es-ES" altLang="es-ES" dirty="0"/>
              <a:t>Pedir perdón a otros por el daño que hemos hecho es una muestra de conexión con las otras personas y de comprensión de la naturaleza imperfecta del ser humano, que tiende a hacer daño a otros aunque a veces no quiera o no sea consciente. </a:t>
            </a:r>
          </a:p>
          <a:p>
            <a:pPr>
              <a:buFontTx/>
              <a:buChar char="-"/>
            </a:pPr>
            <a:endParaRPr lang="es-ES" altLang="es-ES" dirty="0"/>
          </a:p>
          <a:p>
            <a:pPr>
              <a:buFontTx/>
              <a:buChar char="-"/>
            </a:pPr>
            <a:endParaRPr lang="es-ES" altLang="es-ES" dirty="0"/>
          </a:p>
          <a:p>
            <a:pPr>
              <a:buFontTx/>
              <a:buChar char="-"/>
            </a:pPr>
            <a:r>
              <a:rPr lang="es-ES" altLang="es-ES" dirty="0"/>
              <a:t>Darnos cuenta del daño que hemos hecho a otros facilitará que podamos perdonar el daño que otros nos han hecho. </a:t>
            </a:r>
          </a:p>
          <a:p>
            <a:pPr eaLnBrk="1" hangingPunct="1"/>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78</a:t>
            </a:fld>
            <a:endParaRPr lang="es-ES"/>
          </a:p>
        </p:txBody>
      </p:sp>
    </p:spTree>
    <p:extLst>
      <p:ext uri="{BB962C8B-B14F-4D97-AF65-F5344CB8AC3E}">
        <p14:creationId xmlns:p14="http://schemas.microsoft.com/office/powerpoint/2010/main" val="3257332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_tradnl" altLang="es-ES" dirty="0">
                <a:latin typeface="Arial Narrow" panose="020B0604020202020204" pitchFamily="34" charset="0"/>
              </a:rPr>
              <a:t>Los padres (o cuidadores) son la figura clave en el desarrollo de los modelos de apego y, por tanto, en el tipo de relaciones interpersonales y con nosotros mismos a lo largo de la vida</a:t>
            </a:r>
          </a:p>
          <a:p>
            <a:pPr>
              <a:buFontTx/>
              <a:buChar char="-"/>
            </a:pPr>
            <a:endParaRPr lang="es-ES_tradnl" altLang="es-ES" dirty="0">
              <a:latin typeface="Arial Narrow" panose="020B0604020202020204" pitchFamily="34" charset="0"/>
            </a:endParaRPr>
          </a:p>
          <a:p>
            <a:pPr>
              <a:buFontTx/>
              <a:buChar char="-"/>
            </a:pPr>
            <a:endParaRPr lang="es-ES_tradnl" altLang="es-ES" dirty="0">
              <a:latin typeface="Arial Narrow" panose="020B0604020202020204" pitchFamily="34" charset="0"/>
            </a:endParaRPr>
          </a:p>
          <a:p>
            <a:pPr>
              <a:buFontTx/>
              <a:buChar char="-"/>
            </a:pPr>
            <a:r>
              <a:rPr lang="es-ES_tradnl" altLang="es-ES" dirty="0">
                <a:latin typeface="Arial Narrow" panose="020B0604020202020204" pitchFamily="34" charset="0"/>
              </a:rPr>
              <a:t>Excepcional no tener algún conflicto con los padres. No pueden cumplir siempre nuestras expectativas. I posible que siempre hayan sido ecuánimes, justos y afectuosos</a:t>
            </a:r>
          </a:p>
          <a:p>
            <a:pPr>
              <a:buFontTx/>
              <a:buChar char="-"/>
            </a:pPr>
            <a:endParaRPr lang="es-ES_tradnl" altLang="es-ES" dirty="0">
              <a:latin typeface="Arial Narrow" panose="020B0604020202020204" pitchFamily="34" charset="0"/>
            </a:endParaRPr>
          </a:p>
          <a:p>
            <a:pPr>
              <a:buFontTx/>
              <a:buChar char="-"/>
            </a:pPr>
            <a:endParaRPr lang="es-ES_tradnl" altLang="es-ES" dirty="0">
              <a:latin typeface="Arial Narrow" panose="020B0604020202020204" pitchFamily="34" charset="0"/>
            </a:endParaRPr>
          </a:p>
          <a:p>
            <a:pPr>
              <a:buFontTx/>
              <a:buChar char="-"/>
            </a:pPr>
            <a:r>
              <a:rPr lang="es-ES_tradnl" altLang="es-ES" dirty="0">
                <a:latin typeface="Arial Narrow" panose="020B0604020202020204" pitchFamily="34" charset="0"/>
              </a:rPr>
              <a:t>Incluso los mejores padres han tomado decisiones equivocadas, no han podido dedicar todo el tiempo que querían y se han mostrado enfadados en alguna ocasión</a:t>
            </a:r>
          </a:p>
          <a:p>
            <a:pPr>
              <a:buFontTx/>
              <a:buChar char="-"/>
            </a:pPr>
            <a:endParaRPr lang="es-ES_tradnl" altLang="es-ES" dirty="0">
              <a:latin typeface="Arial Narrow" panose="020B0604020202020204" pitchFamily="34" charset="0"/>
            </a:endParaRPr>
          </a:p>
          <a:p>
            <a:pPr>
              <a:buFontTx/>
              <a:buChar char="-"/>
            </a:pPr>
            <a:endParaRPr lang="es-ES_tradnl" altLang="es-ES" dirty="0">
              <a:latin typeface="Arial Narrow" panose="020B0604020202020204" pitchFamily="34" charset="0"/>
            </a:endParaRPr>
          </a:p>
          <a:p>
            <a:pPr>
              <a:buFontTx/>
              <a:buChar char="-"/>
            </a:pPr>
            <a:r>
              <a:rPr lang="es-ES_tradnl" altLang="es-ES" dirty="0">
                <a:latin typeface="Arial Narrow" panose="020B0604020202020204" pitchFamily="34" charset="0"/>
              </a:rPr>
              <a:t>Reconciliación con los padres es la prácticas más sanadora y clave de este modelo con el perdón y la ecuanimidad  (tras la Carta a los padres puede ser más fácil)</a:t>
            </a:r>
            <a:endParaRPr lang="es-ES" altLang="es-ES" dirty="0">
              <a:latin typeface="Arial Narrow" panose="020B0604020202020204" pitchFamily="34" charset="0"/>
            </a:endParaRPr>
          </a:p>
          <a:p>
            <a:pPr eaLnBrk="1" hangingPunct="1"/>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81</a:t>
            </a:fld>
            <a:endParaRPr lang="es-ES"/>
          </a:p>
        </p:txBody>
      </p:sp>
    </p:spTree>
    <p:extLst>
      <p:ext uri="{BB962C8B-B14F-4D97-AF65-F5344CB8AC3E}">
        <p14:creationId xmlns:p14="http://schemas.microsoft.com/office/powerpoint/2010/main" val="5133803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Char char="-"/>
            </a:pPr>
            <a:r>
              <a:rPr lang="es-ES_tradnl" altLang="es-ES" dirty="0">
                <a:latin typeface="Arial Narrow" panose="020B0604020202020204" pitchFamily="34" charset="0"/>
              </a:rPr>
              <a:t>Tras la práctica conviene comentar las dificultades y las sensaciones. </a:t>
            </a:r>
          </a:p>
          <a:p>
            <a:pPr>
              <a:buFontTx/>
              <a:buChar char="-"/>
            </a:pPr>
            <a:endParaRPr lang="es-ES_tradnl" altLang="es-ES" dirty="0">
              <a:latin typeface="Arial Narrow" panose="020B0604020202020204" pitchFamily="34" charset="0"/>
            </a:endParaRPr>
          </a:p>
          <a:p>
            <a:pPr>
              <a:buFontTx/>
              <a:buChar char="-"/>
            </a:pPr>
            <a:endParaRPr lang="es-ES_tradnl" altLang="es-ES" dirty="0">
              <a:latin typeface="Arial Narrow" panose="020B0604020202020204" pitchFamily="34" charset="0"/>
            </a:endParaRPr>
          </a:p>
          <a:p>
            <a:pPr>
              <a:buFontTx/>
              <a:buChar char="-"/>
            </a:pPr>
            <a:endParaRPr lang="es-ES_tradnl" altLang="es-ES" dirty="0">
              <a:latin typeface="Arial Narrow" panose="020B0604020202020204" pitchFamily="34" charset="0"/>
            </a:endParaRPr>
          </a:p>
          <a:p>
            <a:pPr>
              <a:buFontTx/>
              <a:buChar char="-"/>
            </a:pPr>
            <a:endParaRPr lang="es-ES_tradnl" altLang="es-ES" dirty="0">
              <a:latin typeface="Arial Narrow" panose="020B0604020202020204" pitchFamily="34" charset="0"/>
            </a:endParaRPr>
          </a:p>
          <a:p>
            <a:pPr>
              <a:buFontTx/>
              <a:buChar char="-"/>
            </a:pPr>
            <a:r>
              <a:rPr lang="es-ES_tradnl" altLang="es-ES" dirty="0">
                <a:latin typeface="Arial Narrow" panose="020B0604020202020204" pitchFamily="34" charset="0"/>
              </a:rPr>
              <a:t>En general esta es un práctica muy sanadora y constituye una de las bases del modelo de compasión basado en los estilos de apego, porque supone la reconciliación con los padres.</a:t>
            </a:r>
            <a:endParaRPr lang="es-ES" altLang="es-ES" dirty="0">
              <a:latin typeface="Arial Narrow" panose="020B0604020202020204" pitchFamily="34" charset="0"/>
            </a:endParaRPr>
          </a:p>
          <a:p>
            <a:endParaRPr lang="es-ES" altLang="es-ES" dirty="0"/>
          </a:p>
          <a:p>
            <a:endParaRPr lang="es-ES" dirty="0"/>
          </a:p>
        </p:txBody>
      </p:sp>
      <p:sp>
        <p:nvSpPr>
          <p:cNvPr id="4" name="Marcador de número de diapositiva 3"/>
          <p:cNvSpPr>
            <a:spLocks noGrp="1"/>
          </p:cNvSpPr>
          <p:nvPr>
            <p:ph type="sldNum" sz="quarter" idx="5"/>
          </p:nvPr>
        </p:nvSpPr>
        <p:spPr/>
        <p:txBody>
          <a:bodyPr/>
          <a:lstStyle/>
          <a:p>
            <a:fld id="{EB492F36-2AA2-3547-AFF6-69C309009212}" type="slidenum">
              <a:rPr lang="es-ES" smtClean="0"/>
              <a:t>82</a:t>
            </a:fld>
            <a:endParaRPr lang="es-ES"/>
          </a:p>
        </p:txBody>
      </p:sp>
    </p:spTree>
    <p:extLst>
      <p:ext uri="{BB962C8B-B14F-4D97-AF65-F5344CB8AC3E}">
        <p14:creationId xmlns:p14="http://schemas.microsoft.com/office/powerpoint/2010/main" val="24938578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6C4D8181-23B3-7E49-A1DC-7C60B134E80C}"/>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Title 1"/>
          <p:cNvSpPr>
            <a:spLocks noGrp="1"/>
          </p:cNvSpPr>
          <p:nvPr>
            <p:ph type="ctrTitle"/>
          </p:nvPr>
        </p:nvSpPr>
        <p:spPr>
          <a:xfrm>
            <a:off x="1524000" y="1309688"/>
            <a:ext cx="9144000" cy="2387600"/>
          </a:xfrm>
        </p:spPr>
        <p:txBody>
          <a:bodyPr anchor="b">
            <a:normAutofit/>
          </a:bodyPr>
          <a:lstStyle>
            <a:lvl1pPr algn="ctr">
              <a:defRPr sz="5000" b="1"/>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1524000" y="3697288"/>
            <a:ext cx="9144000" cy="1560512"/>
          </a:xfrm>
        </p:spPr>
        <p:txBody>
          <a:bodyPr/>
          <a:lstStyle>
            <a:lvl1pPr marL="0" indent="0" algn="ctr">
              <a:buNone/>
              <a:defRPr sz="2400" i="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Haga clic para modificar el estilo de subtítulo del patrón</a:t>
            </a:r>
            <a:endParaRPr lang="en-US" dirty="0"/>
          </a:p>
        </p:txBody>
      </p:sp>
      <p:sp>
        <p:nvSpPr>
          <p:cNvPr id="4" name="Date Placeholder 3"/>
          <p:cNvSpPr>
            <a:spLocks noGrp="1"/>
          </p:cNvSpPr>
          <p:nvPr>
            <p:ph type="dt" sz="half" idx="10"/>
          </p:nvPr>
        </p:nvSpPr>
        <p:spPr/>
        <p:txBody>
          <a:bodyPr/>
          <a:lstStyle/>
          <a:p>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00BEC3E0-57B4-914B-9277-0A781F130C5C}" type="slidenum">
              <a:rPr lang="es-ES" smtClean="0"/>
              <a:pPr/>
              <a:t>‹Nº›</a:t>
            </a:fld>
            <a:endParaRPr lang="es-ES" dirty="0"/>
          </a:p>
        </p:txBody>
      </p:sp>
    </p:spTree>
    <p:extLst>
      <p:ext uri="{BB962C8B-B14F-4D97-AF65-F5344CB8AC3E}">
        <p14:creationId xmlns:p14="http://schemas.microsoft.com/office/powerpoint/2010/main" val="2095032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Diapositiva de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24EF4CD9-D724-624F-8AD5-6471F90A5A9D}"/>
              </a:ext>
            </a:extLst>
          </p:cNvPr>
          <p:cNvPicPr>
            <a:picLocks noChangeAspect="1"/>
          </p:cNvPicPr>
          <p:nvPr userDrawn="1"/>
        </p:nvPicPr>
        <p:blipFill>
          <a:blip r:embed="rId2"/>
          <a:stretch>
            <a:fillRect/>
          </a:stretch>
        </p:blipFill>
        <p:spPr>
          <a:xfrm>
            <a:off x="-71718" y="-95410"/>
            <a:ext cx="12335435" cy="7048820"/>
          </a:xfrm>
          <a:prstGeom prst="rect">
            <a:avLst/>
          </a:prstGeom>
        </p:spPr>
      </p:pic>
      <p:sp>
        <p:nvSpPr>
          <p:cNvPr id="2" name="Title 1"/>
          <p:cNvSpPr>
            <a:spLocks noGrp="1"/>
          </p:cNvSpPr>
          <p:nvPr>
            <p:ph type="ctrTitle"/>
          </p:nvPr>
        </p:nvSpPr>
        <p:spPr>
          <a:xfrm>
            <a:off x="1524000" y="1309688"/>
            <a:ext cx="9144000" cy="2387600"/>
          </a:xfrm>
        </p:spPr>
        <p:txBody>
          <a:bodyPr anchor="b">
            <a:normAutofit/>
          </a:bodyPr>
          <a:lstStyle>
            <a:lvl1pPr algn="ctr">
              <a:defRPr sz="5000" b="1">
                <a:solidFill>
                  <a:schemeClr val="accent1"/>
                </a:solidFill>
              </a:defRPr>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1524000" y="3697288"/>
            <a:ext cx="9144000" cy="1560512"/>
          </a:xfrm>
        </p:spPr>
        <p:txBody>
          <a:bodyPr/>
          <a:lstStyle>
            <a:lvl1pPr marL="0" indent="0" algn="ctr">
              <a:buNone/>
              <a:defRPr sz="2400" i="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Haga clic para modificar el estilo de subtítulo del patrón</a:t>
            </a:r>
            <a:endParaRPr lang="en-US" dirty="0"/>
          </a:p>
        </p:txBody>
      </p:sp>
      <p:sp>
        <p:nvSpPr>
          <p:cNvPr id="4" name="Date Placeholder 3"/>
          <p:cNvSpPr>
            <a:spLocks noGrp="1"/>
          </p:cNvSpPr>
          <p:nvPr>
            <p:ph type="dt" sz="half" idx="10"/>
          </p:nvPr>
        </p:nvSpPr>
        <p:spPr/>
        <p:txBody>
          <a:bodyPr/>
          <a:lstStyle/>
          <a:p>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00BEC3E0-57B4-914B-9277-0A781F130C5C}" type="slidenum">
              <a:rPr lang="es-ES" smtClean="0"/>
              <a:pPr/>
              <a:t>‹Nº›</a:t>
            </a:fld>
            <a:endParaRPr lang="es-ES" dirty="0"/>
          </a:p>
        </p:txBody>
      </p:sp>
    </p:spTree>
    <p:extLst>
      <p:ext uri="{BB962C8B-B14F-4D97-AF65-F5344CB8AC3E}">
        <p14:creationId xmlns:p14="http://schemas.microsoft.com/office/powerpoint/2010/main" val="165879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5C23A37-7B18-4447-B117-A01EE89CB53A}"/>
              </a:ext>
            </a:extLst>
          </p:cNvPr>
          <p:cNvPicPr>
            <a:picLocks noChangeAspect="1"/>
          </p:cNvPicPr>
          <p:nvPr userDrawn="1"/>
        </p:nvPicPr>
        <p:blipFill>
          <a:blip r:embed="rId2"/>
          <a:stretch>
            <a:fillRect/>
          </a:stretch>
        </p:blipFill>
        <p:spPr>
          <a:xfrm>
            <a:off x="0" y="-59418"/>
            <a:ext cx="12192000" cy="6966857"/>
          </a:xfrm>
          <a:prstGeom prst="rect">
            <a:avLst/>
          </a:prstGeom>
        </p:spPr>
      </p:pic>
      <p:sp>
        <p:nvSpPr>
          <p:cNvPr id="3" name="Content Placeholder 2"/>
          <p:cNvSpPr>
            <a:spLocks noGrp="1"/>
          </p:cNvSpPr>
          <p:nvPr>
            <p:ph idx="1"/>
          </p:nvPr>
        </p:nvSpPr>
        <p:spPr>
          <a:xfrm>
            <a:off x="2212622" y="1825625"/>
            <a:ext cx="91411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0" name="Marcador de fecha 9">
            <a:extLst>
              <a:ext uri="{FF2B5EF4-FFF2-40B4-BE49-F238E27FC236}">
                <a16:creationId xmlns:a16="http://schemas.microsoft.com/office/drawing/2014/main" id="{F9160E22-68F7-2A42-951E-B3B14E374F84}"/>
              </a:ext>
            </a:extLst>
          </p:cNvPr>
          <p:cNvSpPr>
            <a:spLocks noGrp="1"/>
          </p:cNvSpPr>
          <p:nvPr>
            <p:ph type="dt" sz="half" idx="10"/>
          </p:nvPr>
        </p:nvSpPr>
        <p:spPr/>
        <p:txBody>
          <a:bodyPr/>
          <a:lstStyle/>
          <a:p>
            <a:endParaRPr lang="es-ES" dirty="0"/>
          </a:p>
        </p:txBody>
      </p:sp>
      <p:sp>
        <p:nvSpPr>
          <p:cNvPr id="11" name="Marcador de pie de página 10">
            <a:extLst>
              <a:ext uri="{FF2B5EF4-FFF2-40B4-BE49-F238E27FC236}">
                <a16:creationId xmlns:a16="http://schemas.microsoft.com/office/drawing/2014/main" id="{709C2094-D884-CE43-9A60-939C0BD1F0AB}"/>
              </a:ext>
            </a:extLst>
          </p:cNvPr>
          <p:cNvSpPr>
            <a:spLocks noGrp="1"/>
          </p:cNvSpPr>
          <p:nvPr>
            <p:ph type="ftr" sz="quarter" idx="11"/>
          </p:nvPr>
        </p:nvSpPr>
        <p:spPr/>
        <p:txBody>
          <a:bodyPr/>
          <a:lstStyle/>
          <a:p>
            <a:endParaRPr lang="es-ES" dirty="0"/>
          </a:p>
        </p:txBody>
      </p:sp>
      <p:sp>
        <p:nvSpPr>
          <p:cNvPr id="12" name="Marcador de número de diapositiva 11">
            <a:extLst>
              <a:ext uri="{FF2B5EF4-FFF2-40B4-BE49-F238E27FC236}">
                <a16:creationId xmlns:a16="http://schemas.microsoft.com/office/drawing/2014/main" id="{9D63D113-343E-7D45-A764-3FA3CFBA9CCB}"/>
              </a:ext>
            </a:extLst>
          </p:cNvPr>
          <p:cNvSpPr>
            <a:spLocks noGrp="1"/>
          </p:cNvSpPr>
          <p:nvPr>
            <p:ph type="sldNum" sz="quarter" idx="12"/>
          </p:nvPr>
        </p:nvSpPr>
        <p:spPr/>
        <p:txBody>
          <a:bodyPr/>
          <a:lstStyle/>
          <a:p>
            <a:fld id="{00BEC3E0-57B4-914B-9277-0A781F130C5C}" type="slidenum">
              <a:rPr lang="es-ES" smtClean="0"/>
              <a:t>‹Nº›</a:t>
            </a:fld>
            <a:endParaRPr lang="es-ES" dirty="0"/>
          </a:p>
        </p:txBody>
      </p:sp>
      <p:sp>
        <p:nvSpPr>
          <p:cNvPr id="13" name="Título 12">
            <a:extLst>
              <a:ext uri="{FF2B5EF4-FFF2-40B4-BE49-F238E27FC236}">
                <a16:creationId xmlns:a16="http://schemas.microsoft.com/office/drawing/2014/main" id="{C94EAB81-5A61-E145-80E7-CEA6E6C5EA1F}"/>
              </a:ext>
            </a:extLst>
          </p:cNvPr>
          <p:cNvSpPr>
            <a:spLocks noGrp="1"/>
          </p:cNvSpPr>
          <p:nvPr>
            <p:ph type="title"/>
          </p:nvPr>
        </p:nvSpPr>
        <p:spPr>
          <a:xfrm>
            <a:off x="2212620" y="365125"/>
            <a:ext cx="9141179" cy="1325563"/>
          </a:xfrm>
        </p:spPr>
        <p:txBody>
          <a:bodyPr/>
          <a:lstStyle>
            <a:lvl1pPr>
              <a:defRPr b="1"/>
            </a:lvl1pPr>
          </a:lstStyle>
          <a:p>
            <a:r>
              <a:rPr lang="es-ES" dirty="0"/>
              <a:t>Haga clic para modificar el estilo de título del patrón</a:t>
            </a:r>
          </a:p>
        </p:txBody>
      </p:sp>
    </p:spTree>
    <p:extLst>
      <p:ext uri="{BB962C8B-B14F-4D97-AF65-F5344CB8AC3E}">
        <p14:creationId xmlns:p14="http://schemas.microsoft.com/office/powerpoint/2010/main" val="3739178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5B63AE9B-6A47-2A43-A540-4DCA74787FC2}"/>
              </a:ext>
            </a:extLst>
          </p:cNvPr>
          <p:cNvPicPr>
            <a:picLocks noChangeAspect="1"/>
          </p:cNvPicPr>
          <p:nvPr userDrawn="1"/>
        </p:nvPicPr>
        <p:blipFill>
          <a:blip r:embed="rId2"/>
          <a:stretch>
            <a:fillRect/>
          </a:stretch>
        </p:blipFill>
        <p:spPr>
          <a:xfrm>
            <a:off x="0" y="-108857"/>
            <a:ext cx="12192000" cy="6966857"/>
          </a:xfrm>
          <a:prstGeom prst="rect">
            <a:avLst/>
          </a:prstGeom>
        </p:spPr>
      </p:pic>
      <p:sp>
        <p:nvSpPr>
          <p:cNvPr id="2" name="Title 1"/>
          <p:cNvSpPr>
            <a:spLocks noGrp="1"/>
          </p:cNvSpPr>
          <p:nvPr>
            <p:ph type="title"/>
          </p:nvPr>
        </p:nvSpPr>
        <p:spPr>
          <a:xfrm>
            <a:off x="1574800" y="968376"/>
            <a:ext cx="9042400" cy="2852737"/>
          </a:xfrm>
        </p:spPr>
        <p:txBody>
          <a:bodyPr anchor="b">
            <a:normAutofit/>
          </a:bodyPr>
          <a:lstStyle>
            <a:lvl1pPr>
              <a:defRPr sz="5000"/>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1574800" y="3821113"/>
            <a:ext cx="90424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dirty="0"/>
              <a:t>Haga clic para modificar los estilos de texto del patrón</a:t>
            </a:r>
          </a:p>
        </p:txBody>
      </p:sp>
      <p:sp>
        <p:nvSpPr>
          <p:cNvPr id="4" name="Date Placeholder 3"/>
          <p:cNvSpPr>
            <a:spLocks noGrp="1"/>
          </p:cNvSpPr>
          <p:nvPr>
            <p:ph type="dt" sz="half" idx="10"/>
          </p:nvPr>
        </p:nvSpPr>
        <p:spPr/>
        <p:txBody>
          <a:bodyPr/>
          <a:lstStyle/>
          <a:p>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00BEC3E0-57B4-914B-9277-0A781F130C5C}" type="slidenum">
              <a:rPr lang="es-ES" smtClean="0"/>
              <a:t>‹Nº›</a:t>
            </a:fld>
            <a:endParaRPr lang="es-ES" dirty="0"/>
          </a:p>
        </p:txBody>
      </p:sp>
    </p:spTree>
    <p:extLst>
      <p:ext uri="{BB962C8B-B14F-4D97-AF65-F5344CB8AC3E}">
        <p14:creationId xmlns:p14="http://schemas.microsoft.com/office/powerpoint/2010/main" val="3485031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9D7FA481-BFBD-F042-A70C-8F2B047AABE6}"/>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Title 1"/>
          <p:cNvSpPr>
            <a:spLocks noGrp="1"/>
          </p:cNvSpPr>
          <p:nvPr>
            <p:ph type="title"/>
          </p:nvPr>
        </p:nvSpPr>
        <p:spPr>
          <a:xfrm>
            <a:off x="2314222" y="365125"/>
            <a:ext cx="7631289" cy="1325563"/>
          </a:xfrm>
        </p:spPr>
        <p:txBody>
          <a:bodyPr/>
          <a:lstStyle>
            <a:lvl1pPr>
              <a:defRPr b="1"/>
            </a:lvl1pPr>
          </a:lstStyle>
          <a:p>
            <a:r>
              <a:rPr lang="es-ES" dirty="0"/>
              <a:t>Haga clic para modificar el estilo de título del patrón</a:t>
            </a:r>
            <a:endParaRPr lang="en-US" dirty="0"/>
          </a:p>
        </p:txBody>
      </p:sp>
      <p:sp>
        <p:nvSpPr>
          <p:cNvPr id="3" name="Content Placeholder 2"/>
          <p:cNvSpPr>
            <a:spLocks noGrp="1"/>
          </p:cNvSpPr>
          <p:nvPr>
            <p:ph sz="half" idx="1"/>
          </p:nvPr>
        </p:nvSpPr>
        <p:spPr>
          <a:xfrm>
            <a:off x="2314222" y="1825625"/>
            <a:ext cx="36801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endParaRPr lang="es-ES" dirty="0"/>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0BEC3E0-57B4-914B-9277-0A781F130C5C}" type="slidenum">
              <a:rPr lang="es-ES" smtClean="0"/>
              <a:t>‹Nº›</a:t>
            </a:fld>
            <a:endParaRPr lang="es-ES"/>
          </a:p>
        </p:txBody>
      </p:sp>
      <p:sp>
        <p:nvSpPr>
          <p:cNvPr id="11" name="Content Placeholder 2">
            <a:extLst>
              <a:ext uri="{FF2B5EF4-FFF2-40B4-BE49-F238E27FC236}">
                <a16:creationId xmlns:a16="http://schemas.microsoft.com/office/drawing/2014/main" id="{B768731F-F5D3-614A-8EF1-A56FDDBC09BC}"/>
              </a:ext>
            </a:extLst>
          </p:cNvPr>
          <p:cNvSpPr>
            <a:spLocks noGrp="1"/>
          </p:cNvSpPr>
          <p:nvPr>
            <p:ph sz="half" idx="13"/>
          </p:nvPr>
        </p:nvSpPr>
        <p:spPr>
          <a:xfrm>
            <a:off x="6265333" y="1825625"/>
            <a:ext cx="36801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497425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os objetos">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9D7FA481-BFBD-F042-A70C-8F2B047AABE6}"/>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Title 1"/>
          <p:cNvSpPr>
            <a:spLocks noGrp="1"/>
          </p:cNvSpPr>
          <p:nvPr>
            <p:ph type="title"/>
          </p:nvPr>
        </p:nvSpPr>
        <p:spPr>
          <a:xfrm>
            <a:off x="2314222" y="365125"/>
            <a:ext cx="7631289" cy="1325563"/>
          </a:xfrm>
        </p:spPr>
        <p:txBody>
          <a:bodyPr/>
          <a:lstStyle>
            <a:lvl1pPr>
              <a:defRPr b="1"/>
            </a:lvl1pPr>
          </a:lstStyle>
          <a:p>
            <a:r>
              <a:rPr lang="es-ES" dirty="0"/>
              <a:t>Haga clic para modificar el estilo de título del patrón</a:t>
            </a:r>
            <a:endParaRPr lang="en-US" dirty="0"/>
          </a:p>
        </p:txBody>
      </p:sp>
      <p:sp>
        <p:nvSpPr>
          <p:cNvPr id="3" name="Content Placeholder 2"/>
          <p:cNvSpPr>
            <a:spLocks noGrp="1"/>
          </p:cNvSpPr>
          <p:nvPr>
            <p:ph sz="half" idx="1"/>
          </p:nvPr>
        </p:nvSpPr>
        <p:spPr>
          <a:xfrm>
            <a:off x="2314222" y="1825625"/>
            <a:ext cx="763128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endParaRPr lang="es-ES" dirty="0"/>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0BEC3E0-57B4-914B-9277-0A781F130C5C}" type="slidenum">
              <a:rPr lang="es-ES" smtClean="0"/>
              <a:t>‹Nº›</a:t>
            </a:fld>
            <a:endParaRPr lang="es-ES"/>
          </a:p>
        </p:txBody>
      </p:sp>
    </p:spTree>
    <p:extLst>
      <p:ext uri="{BB962C8B-B14F-4D97-AF65-F5344CB8AC3E}">
        <p14:creationId xmlns:p14="http://schemas.microsoft.com/office/powerpoint/2010/main" val="2160500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F8193D3D-7C1A-F842-91DE-8C0C29656668}"/>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Title 1"/>
          <p:cNvSpPr>
            <a:spLocks noGrp="1"/>
          </p:cNvSpPr>
          <p:nvPr>
            <p:ph type="title"/>
          </p:nvPr>
        </p:nvSpPr>
        <p:spPr>
          <a:xfrm>
            <a:off x="838200" y="365125"/>
            <a:ext cx="8689622" cy="1325563"/>
          </a:xfrm>
        </p:spPr>
        <p:txBody>
          <a:bodyPr/>
          <a:lstStyle>
            <a:lvl1pPr>
              <a:defRPr b="1"/>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681163"/>
            <a:ext cx="10515600"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8200" y="2505075"/>
            <a:ext cx="1051560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00BEC3E0-57B4-914B-9277-0A781F130C5C}" type="slidenum">
              <a:rPr lang="es-ES" smtClean="0"/>
              <a:t>‹Nº›</a:t>
            </a:fld>
            <a:endParaRPr lang="es-ES"/>
          </a:p>
        </p:txBody>
      </p:sp>
    </p:spTree>
    <p:extLst>
      <p:ext uri="{BB962C8B-B14F-4D97-AF65-F5344CB8AC3E}">
        <p14:creationId xmlns:p14="http://schemas.microsoft.com/office/powerpoint/2010/main" val="2601811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F8193D3D-7C1A-F842-91DE-8C0C29656668}"/>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Title 1"/>
          <p:cNvSpPr>
            <a:spLocks noGrp="1"/>
          </p:cNvSpPr>
          <p:nvPr>
            <p:ph type="title"/>
          </p:nvPr>
        </p:nvSpPr>
        <p:spPr>
          <a:xfrm>
            <a:off x="1828800" y="365125"/>
            <a:ext cx="7699022" cy="1325563"/>
          </a:xfrm>
        </p:spPr>
        <p:txBody>
          <a:bodyPr/>
          <a:lstStyle>
            <a:lvl1pPr algn="l">
              <a:defRPr b="1">
                <a:solidFill>
                  <a:schemeClr val="accent1"/>
                </a:solidFill>
              </a:defRPr>
            </a:lvl1pPr>
          </a:lstStyle>
          <a:p>
            <a:r>
              <a:rPr lang="es-ES" dirty="0"/>
              <a:t>Haga clic para modificar el estilo de título del patrón</a:t>
            </a:r>
            <a:endParaRPr lang="en-US" dirty="0"/>
          </a:p>
        </p:txBody>
      </p:sp>
      <p:sp>
        <p:nvSpPr>
          <p:cNvPr id="4" name="Content Placeholder 3"/>
          <p:cNvSpPr>
            <a:spLocks noGrp="1"/>
          </p:cNvSpPr>
          <p:nvPr>
            <p:ph sz="half" idx="2"/>
          </p:nvPr>
        </p:nvSpPr>
        <p:spPr>
          <a:xfrm>
            <a:off x="1828800" y="1690688"/>
            <a:ext cx="9525000" cy="449897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00BEC3E0-57B4-914B-9277-0A781F130C5C}" type="slidenum">
              <a:rPr lang="es-ES" smtClean="0"/>
              <a:t>‹Nº›</a:t>
            </a:fld>
            <a:endParaRPr lang="es-ES"/>
          </a:p>
        </p:txBody>
      </p:sp>
    </p:spTree>
    <p:extLst>
      <p:ext uri="{BB962C8B-B14F-4D97-AF65-F5344CB8AC3E}">
        <p14:creationId xmlns:p14="http://schemas.microsoft.com/office/powerpoint/2010/main" val="2259495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208AF4D-2DDD-5C40-979D-5F6391F7A3E0}"/>
              </a:ext>
            </a:extLst>
          </p:cNvPr>
          <p:cNvPicPr>
            <a:picLocks noChangeAspect="1"/>
          </p:cNvPicPr>
          <p:nvPr userDrawn="1"/>
        </p:nvPicPr>
        <p:blipFill>
          <a:blip r:embed="rId2"/>
          <a:stretch>
            <a:fillRect/>
          </a:stretch>
        </p:blipFill>
        <p:spPr>
          <a:xfrm>
            <a:off x="-10886" y="-60649"/>
            <a:ext cx="12213771" cy="6979298"/>
          </a:xfrm>
          <a:prstGeom prst="rect">
            <a:avLst/>
          </a:prstGeom>
        </p:spPr>
      </p:pic>
      <p:sp>
        <p:nvSpPr>
          <p:cNvPr id="3" name="Date Placeholder 2"/>
          <p:cNvSpPr>
            <a:spLocks noGrp="1"/>
          </p:cNvSpPr>
          <p:nvPr>
            <p:ph type="dt" sz="half" idx="10"/>
          </p:nvPr>
        </p:nvSpPr>
        <p:spPr/>
        <p:txBody>
          <a:bodyPr/>
          <a:lstStyle/>
          <a:p>
            <a:endParaRPr lang="es-ES" dirty="0"/>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00BEC3E0-57B4-914B-9277-0A781F130C5C}" type="slidenum">
              <a:rPr lang="es-ES" smtClean="0"/>
              <a:t>‹Nº›</a:t>
            </a:fld>
            <a:endParaRPr lang="es-ES"/>
          </a:p>
        </p:txBody>
      </p:sp>
      <p:sp>
        <p:nvSpPr>
          <p:cNvPr id="8" name="Title 1">
            <a:extLst>
              <a:ext uri="{FF2B5EF4-FFF2-40B4-BE49-F238E27FC236}">
                <a16:creationId xmlns:a16="http://schemas.microsoft.com/office/drawing/2014/main" id="{61BBAD3E-E6BA-4446-B87A-3B07CC5BC80A}"/>
              </a:ext>
            </a:extLst>
          </p:cNvPr>
          <p:cNvSpPr>
            <a:spLocks noGrp="1"/>
          </p:cNvSpPr>
          <p:nvPr>
            <p:ph type="title"/>
          </p:nvPr>
        </p:nvSpPr>
        <p:spPr>
          <a:xfrm>
            <a:off x="838200" y="365125"/>
            <a:ext cx="9807222" cy="1325563"/>
          </a:xfrm>
        </p:spPr>
        <p:txBody>
          <a:bodyPr/>
          <a:lstStyle>
            <a:lvl1pPr>
              <a:defRPr b="1"/>
            </a:lvl1pPr>
          </a:lstStyle>
          <a:p>
            <a:r>
              <a:rPr lang="es-ES"/>
              <a:t>Haga clic para modificar el estilo de título del patrón</a:t>
            </a:r>
            <a:endParaRPr lang="en-US" dirty="0"/>
          </a:p>
        </p:txBody>
      </p:sp>
      <p:sp>
        <p:nvSpPr>
          <p:cNvPr id="9" name="Text Placeholder 2">
            <a:extLst>
              <a:ext uri="{FF2B5EF4-FFF2-40B4-BE49-F238E27FC236}">
                <a16:creationId xmlns:a16="http://schemas.microsoft.com/office/drawing/2014/main" id="{6B4EF087-4B74-E048-9E76-1EBBB51D31B7}"/>
              </a:ext>
            </a:extLst>
          </p:cNvPr>
          <p:cNvSpPr>
            <a:spLocks noGrp="1"/>
          </p:cNvSpPr>
          <p:nvPr>
            <p:ph type="body" idx="1"/>
          </p:nvPr>
        </p:nvSpPr>
        <p:spPr>
          <a:xfrm>
            <a:off x="838200" y="1681163"/>
            <a:ext cx="10515600"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los estilos de texto del patrón</a:t>
            </a:r>
          </a:p>
        </p:txBody>
      </p:sp>
      <p:sp>
        <p:nvSpPr>
          <p:cNvPr id="10" name="Content Placeholder 3">
            <a:extLst>
              <a:ext uri="{FF2B5EF4-FFF2-40B4-BE49-F238E27FC236}">
                <a16:creationId xmlns:a16="http://schemas.microsoft.com/office/drawing/2014/main" id="{C0734AC2-4C8E-A645-AD8F-49C68E709AEB}"/>
              </a:ext>
            </a:extLst>
          </p:cNvPr>
          <p:cNvSpPr>
            <a:spLocks noGrp="1"/>
          </p:cNvSpPr>
          <p:nvPr>
            <p:ph sz="half" idx="2"/>
          </p:nvPr>
        </p:nvSpPr>
        <p:spPr>
          <a:xfrm>
            <a:off x="838200" y="2505075"/>
            <a:ext cx="1051560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049287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9D2D9FE9-D7D7-D74E-9DA9-D488A12D10DE}"/>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Date Placeholder 1"/>
          <p:cNvSpPr>
            <a:spLocks noGrp="1"/>
          </p:cNvSpPr>
          <p:nvPr>
            <p:ph type="dt" sz="half" idx="10"/>
          </p:nvPr>
        </p:nvSpPr>
        <p:spPr/>
        <p:txBody>
          <a:bodyPr/>
          <a:lstStyle/>
          <a:p>
            <a:endParaRPr lang="es-ES" dirty="0"/>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00BEC3E0-57B4-914B-9277-0A781F130C5C}" type="slidenum">
              <a:rPr lang="es-ES" smtClean="0"/>
              <a:t>‹Nº›</a:t>
            </a:fld>
            <a:endParaRPr lang="es-ES"/>
          </a:p>
        </p:txBody>
      </p:sp>
      <p:sp>
        <p:nvSpPr>
          <p:cNvPr id="8" name="Title 1">
            <a:extLst>
              <a:ext uri="{FF2B5EF4-FFF2-40B4-BE49-F238E27FC236}">
                <a16:creationId xmlns:a16="http://schemas.microsoft.com/office/drawing/2014/main" id="{F5B0374A-62FD-D34D-8DCD-B17442AC32DF}"/>
              </a:ext>
            </a:extLst>
          </p:cNvPr>
          <p:cNvSpPr>
            <a:spLocks noGrp="1"/>
          </p:cNvSpPr>
          <p:nvPr>
            <p:ph type="title"/>
          </p:nvPr>
        </p:nvSpPr>
        <p:spPr>
          <a:xfrm>
            <a:off x="1298222" y="444147"/>
            <a:ext cx="10055578" cy="1325563"/>
          </a:xfrm>
        </p:spPr>
        <p:txBody>
          <a:bodyPr/>
          <a:lstStyle>
            <a:lvl1pPr>
              <a:defRPr b="1"/>
            </a:lvl1pPr>
          </a:lstStyle>
          <a:p>
            <a:r>
              <a:rPr lang="es-ES" dirty="0"/>
              <a:t>Haga clic para modificar el estilo de título del patrón</a:t>
            </a:r>
            <a:endParaRPr lang="en-US" dirty="0"/>
          </a:p>
        </p:txBody>
      </p:sp>
      <p:sp>
        <p:nvSpPr>
          <p:cNvPr id="9" name="Content Placeholder 2">
            <a:extLst>
              <a:ext uri="{FF2B5EF4-FFF2-40B4-BE49-F238E27FC236}">
                <a16:creationId xmlns:a16="http://schemas.microsoft.com/office/drawing/2014/main" id="{A09D6F1D-4A54-FC47-8AE4-5984784449D5}"/>
              </a:ext>
            </a:extLst>
          </p:cNvPr>
          <p:cNvSpPr>
            <a:spLocks noGrp="1"/>
          </p:cNvSpPr>
          <p:nvPr>
            <p:ph sz="half" idx="1"/>
          </p:nvPr>
        </p:nvSpPr>
        <p:spPr>
          <a:xfrm>
            <a:off x="1298222" y="1814059"/>
            <a:ext cx="47977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Content Placeholder 2">
            <a:extLst>
              <a:ext uri="{FF2B5EF4-FFF2-40B4-BE49-F238E27FC236}">
                <a16:creationId xmlns:a16="http://schemas.microsoft.com/office/drawing/2014/main" id="{DB5F93FB-0829-1945-A1E0-122248AE24A7}"/>
              </a:ext>
            </a:extLst>
          </p:cNvPr>
          <p:cNvSpPr>
            <a:spLocks noGrp="1"/>
          </p:cNvSpPr>
          <p:nvPr>
            <p:ph sz="half" idx="13"/>
          </p:nvPr>
        </p:nvSpPr>
        <p:spPr>
          <a:xfrm>
            <a:off x="6556022" y="1814059"/>
            <a:ext cx="47977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1670813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En blanc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9D2D9FE9-D7D7-D74E-9DA9-D488A12D10DE}"/>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Date Placeholder 1"/>
          <p:cNvSpPr>
            <a:spLocks noGrp="1"/>
          </p:cNvSpPr>
          <p:nvPr>
            <p:ph type="dt" sz="half" idx="10"/>
          </p:nvPr>
        </p:nvSpPr>
        <p:spPr/>
        <p:txBody>
          <a:bodyPr/>
          <a:lstStyle/>
          <a:p>
            <a:endParaRPr lang="es-ES" dirty="0"/>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00BEC3E0-57B4-914B-9277-0A781F130C5C}" type="slidenum">
              <a:rPr lang="es-ES" smtClean="0"/>
              <a:t>‹Nº›</a:t>
            </a:fld>
            <a:endParaRPr lang="es-ES"/>
          </a:p>
        </p:txBody>
      </p:sp>
      <p:sp>
        <p:nvSpPr>
          <p:cNvPr id="8" name="Title 1">
            <a:extLst>
              <a:ext uri="{FF2B5EF4-FFF2-40B4-BE49-F238E27FC236}">
                <a16:creationId xmlns:a16="http://schemas.microsoft.com/office/drawing/2014/main" id="{F5B0374A-62FD-D34D-8DCD-B17442AC32DF}"/>
              </a:ext>
            </a:extLst>
          </p:cNvPr>
          <p:cNvSpPr>
            <a:spLocks noGrp="1"/>
          </p:cNvSpPr>
          <p:nvPr>
            <p:ph type="title"/>
          </p:nvPr>
        </p:nvSpPr>
        <p:spPr>
          <a:xfrm>
            <a:off x="1298222" y="444147"/>
            <a:ext cx="10055578" cy="1325563"/>
          </a:xfrm>
        </p:spPr>
        <p:txBody>
          <a:bodyPr/>
          <a:lstStyle>
            <a:lvl1pPr>
              <a:defRPr b="1"/>
            </a:lvl1pPr>
          </a:lstStyle>
          <a:p>
            <a:r>
              <a:rPr lang="es-ES" dirty="0"/>
              <a:t>Haga clic para modificar el estilo de título del patrón</a:t>
            </a:r>
            <a:endParaRPr lang="en-US" dirty="0"/>
          </a:p>
        </p:txBody>
      </p:sp>
      <p:sp>
        <p:nvSpPr>
          <p:cNvPr id="9" name="Content Placeholder 2">
            <a:extLst>
              <a:ext uri="{FF2B5EF4-FFF2-40B4-BE49-F238E27FC236}">
                <a16:creationId xmlns:a16="http://schemas.microsoft.com/office/drawing/2014/main" id="{A09D6F1D-4A54-FC47-8AE4-5984784449D5}"/>
              </a:ext>
            </a:extLst>
          </p:cNvPr>
          <p:cNvSpPr>
            <a:spLocks noGrp="1"/>
          </p:cNvSpPr>
          <p:nvPr>
            <p:ph sz="half" idx="1"/>
          </p:nvPr>
        </p:nvSpPr>
        <p:spPr>
          <a:xfrm>
            <a:off x="1298221" y="1814059"/>
            <a:ext cx="10055577"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515870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ido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965FA848-3818-D941-9EC7-A178C3E86DC6}"/>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5" name="Date Placeholder 4"/>
          <p:cNvSpPr>
            <a:spLocks noGrp="1"/>
          </p:cNvSpPr>
          <p:nvPr>
            <p:ph type="dt" sz="half" idx="10"/>
          </p:nvPr>
        </p:nvSpPr>
        <p:spPr/>
        <p:txBody>
          <a:bodyPr/>
          <a:lstStyle/>
          <a:p>
            <a:endParaRPr lang="es-ES" dirty="0"/>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0BEC3E0-57B4-914B-9277-0A781F130C5C}" type="slidenum">
              <a:rPr lang="es-ES" smtClean="0"/>
              <a:t>‹Nº›</a:t>
            </a:fld>
            <a:endParaRPr lang="es-ES"/>
          </a:p>
        </p:txBody>
      </p:sp>
      <p:sp>
        <p:nvSpPr>
          <p:cNvPr id="10" name="Title 1">
            <a:extLst>
              <a:ext uri="{FF2B5EF4-FFF2-40B4-BE49-F238E27FC236}">
                <a16:creationId xmlns:a16="http://schemas.microsoft.com/office/drawing/2014/main" id="{60BE2041-C239-7E42-89B3-FF2D631C7B95}"/>
              </a:ext>
            </a:extLst>
          </p:cNvPr>
          <p:cNvSpPr>
            <a:spLocks noGrp="1"/>
          </p:cNvSpPr>
          <p:nvPr>
            <p:ph type="title"/>
          </p:nvPr>
        </p:nvSpPr>
        <p:spPr>
          <a:xfrm>
            <a:off x="2314222" y="365125"/>
            <a:ext cx="7631289" cy="1325563"/>
          </a:xfrm>
        </p:spPr>
        <p:txBody>
          <a:bodyPr/>
          <a:lstStyle>
            <a:lvl1pPr>
              <a:defRPr b="1"/>
            </a:lvl1pPr>
          </a:lstStyle>
          <a:p>
            <a:r>
              <a:rPr lang="es-ES" dirty="0"/>
              <a:t>Haga clic para modificar el estilo de título del patrón</a:t>
            </a:r>
            <a:endParaRPr lang="en-US" dirty="0"/>
          </a:p>
        </p:txBody>
      </p:sp>
      <p:sp>
        <p:nvSpPr>
          <p:cNvPr id="11" name="Content Placeholder 2">
            <a:extLst>
              <a:ext uri="{FF2B5EF4-FFF2-40B4-BE49-F238E27FC236}">
                <a16:creationId xmlns:a16="http://schemas.microsoft.com/office/drawing/2014/main" id="{E2E440AC-BB71-1849-920F-0026B21B13F8}"/>
              </a:ext>
            </a:extLst>
          </p:cNvPr>
          <p:cNvSpPr>
            <a:spLocks noGrp="1"/>
          </p:cNvSpPr>
          <p:nvPr>
            <p:ph sz="half" idx="1"/>
          </p:nvPr>
        </p:nvSpPr>
        <p:spPr>
          <a:xfrm>
            <a:off x="2314222" y="1825625"/>
            <a:ext cx="36801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2" name="Content Placeholder 2">
            <a:extLst>
              <a:ext uri="{FF2B5EF4-FFF2-40B4-BE49-F238E27FC236}">
                <a16:creationId xmlns:a16="http://schemas.microsoft.com/office/drawing/2014/main" id="{703F2BE7-9A81-2C48-AA4C-8ECE44C1F47A}"/>
              </a:ext>
            </a:extLst>
          </p:cNvPr>
          <p:cNvSpPr>
            <a:spLocks noGrp="1"/>
          </p:cNvSpPr>
          <p:nvPr>
            <p:ph sz="half" idx="13"/>
          </p:nvPr>
        </p:nvSpPr>
        <p:spPr>
          <a:xfrm>
            <a:off x="6265333" y="1825625"/>
            <a:ext cx="36801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5549044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965FA848-3818-D941-9EC7-A178C3E86DC6}"/>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5" name="Date Placeholder 4"/>
          <p:cNvSpPr>
            <a:spLocks noGrp="1"/>
          </p:cNvSpPr>
          <p:nvPr>
            <p:ph type="dt" sz="half" idx="10"/>
          </p:nvPr>
        </p:nvSpPr>
        <p:spPr/>
        <p:txBody>
          <a:bodyPr/>
          <a:lstStyle/>
          <a:p>
            <a:endParaRPr lang="es-ES" dirty="0"/>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0BEC3E0-57B4-914B-9277-0A781F130C5C}" type="slidenum">
              <a:rPr lang="es-ES" smtClean="0"/>
              <a:t>‹Nº›</a:t>
            </a:fld>
            <a:endParaRPr lang="es-ES"/>
          </a:p>
        </p:txBody>
      </p:sp>
      <p:sp>
        <p:nvSpPr>
          <p:cNvPr id="10" name="Title 1">
            <a:extLst>
              <a:ext uri="{FF2B5EF4-FFF2-40B4-BE49-F238E27FC236}">
                <a16:creationId xmlns:a16="http://schemas.microsoft.com/office/drawing/2014/main" id="{60BE2041-C239-7E42-89B3-FF2D631C7B95}"/>
              </a:ext>
            </a:extLst>
          </p:cNvPr>
          <p:cNvSpPr>
            <a:spLocks noGrp="1"/>
          </p:cNvSpPr>
          <p:nvPr>
            <p:ph type="title"/>
          </p:nvPr>
        </p:nvSpPr>
        <p:spPr>
          <a:xfrm>
            <a:off x="2314222" y="365125"/>
            <a:ext cx="7631289" cy="1325563"/>
          </a:xfrm>
        </p:spPr>
        <p:txBody>
          <a:bodyPr/>
          <a:lstStyle>
            <a:lvl1pPr>
              <a:defRPr b="1"/>
            </a:lvl1pPr>
          </a:lstStyle>
          <a:p>
            <a:r>
              <a:rPr lang="es-ES" dirty="0"/>
              <a:t>Haga clic para modificar el estilo de título del patrón</a:t>
            </a:r>
            <a:endParaRPr lang="en-US" dirty="0"/>
          </a:p>
        </p:txBody>
      </p:sp>
      <p:sp>
        <p:nvSpPr>
          <p:cNvPr id="11" name="Content Placeholder 2">
            <a:extLst>
              <a:ext uri="{FF2B5EF4-FFF2-40B4-BE49-F238E27FC236}">
                <a16:creationId xmlns:a16="http://schemas.microsoft.com/office/drawing/2014/main" id="{E2E440AC-BB71-1849-920F-0026B21B13F8}"/>
              </a:ext>
            </a:extLst>
          </p:cNvPr>
          <p:cNvSpPr>
            <a:spLocks noGrp="1"/>
          </p:cNvSpPr>
          <p:nvPr>
            <p:ph sz="half" idx="1"/>
          </p:nvPr>
        </p:nvSpPr>
        <p:spPr>
          <a:xfrm>
            <a:off x="2314221" y="1825625"/>
            <a:ext cx="7631289"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1217276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410053C-9637-1B43-9DE1-EA39728C5BEE}"/>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Title 1"/>
          <p:cNvSpPr>
            <a:spLocks noGrp="1"/>
          </p:cNvSpPr>
          <p:nvPr>
            <p:ph type="title"/>
          </p:nvPr>
        </p:nvSpPr>
        <p:spPr>
          <a:xfrm>
            <a:off x="838200" y="625072"/>
            <a:ext cx="3932237" cy="1600200"/>
          </a:xfrm>
        </p:spPr>
        <p:txBody>
          <a:bodyPr anchor="b"/>
          <a:lstStyle>
            <a:lvl1pPr>
              <a:defRPr sz="3200" b="1"/>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838200" y="2225272"/>
            <a:ext cx="3932237" cy="345157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endParaRPr lang="es-ES" dirty="0"/>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0BEC3E0-57B4-914B-9277-0A781F130C5C}" type="slidenum">
              <a:rPr lang="es-ES" smtClean="0"/>
              <a:t>‹Nº›</a:t>
            </a:fld>
            <a:endParaRPr lang="es-ES"/>
          </a:p>
        </p:txBody>
      </p:sp>
      <p:sp>
        <p:nvSpPr>
          <p:cNvPr id="10" name="Content Placeholder 2">
            <a:extLst>
              <a:ext uri="{FF2B5EF4-FFF2-40B4-BE49-F238E27FC236}">
                <a16:creationId xmlns:a16="http://schemas.microsoft.com/office/drawing/2014/main" id="{E86FFC74-8A95-3E4B-9A02-442BC5BE18CA}"/>
              </a:ext>
            </a:extLst>
          </p:cNvPr>
          <p:cNvSpPr>
            <a:spLocks noGrp="1"/>
          </p:cNvSpPr>
          <p:nvPr>
            <p:ph sz="half" idx="13"/>
          </p:nvPr>
        </p:nvSpPr>
        <p:spPr>
          <a:xfrm>
            <a:off x="4930422" y="625072"/>
            <a:ext cx="6423378" cy="505177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3909678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410053C-9637-1B43-9DE1-EA39728C5BEE}"/>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5" name="Date Placeholder 4"/>
          <p:cNvSpPr>
            <a:spLocks noGrp="1"/>
          </p:cNvSpPr>
          <p:nvPr>
            <p:ph type="dt" sz="half" idx="10"/>
          </p:nvPr>
        </p:nvSpPr>
        <p:spPr/>
        <p:txBody>
          <a:bodyPr/>
          <a:lstStyle/>
          <a:p>
            <a:endParaRPr lang="es-ES" dirty="0"/>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0BEC3E0-57B4-914B-9277-0A781F130C5C}" type="slidenum">
              <a:rPr lang="es-ES" smtClean="0"/>
              <a:t>‹Nº›</a:t>
            </a:fld>
            <a:endParaRPr lang="es-ES"/>
          </a:p>
        </p:txBody>
      </p:sp>
      <p:sp>
        <p:nvSpPr>
          <p:cNvPr id="11" name="Title 1">
            <a:extLst>
              <a:ext uri="{FF2B5EF4-FFF2-40B4-BE49-F238E27FC236}">
                <a16:creationId xmlns:a16="http://schemas.microsoft.com/office/drawing/2014/main" id="{7AB4534E-A727-EF4A-B432-D9ADB90F91D0}"/>
              </a:ext>
            </a:extLst>
          </p:cNvPr>
          <p:cNvSpPr>
            <a:spLocks noGrp="1"/>
          </p:cNvSpPr>
          <p:nvPr>
            <p:ph type="title"/>
          </p:nvPr>
        </p:nvSpPr>
        <p:spPr>
          <a:xfrm>
            <a:off x="1298222" y="444147"/>
            <a:ext cx="10055578" cy="1325563"/>
          </a:xfrm>
        </p:spPr>
        <p:txBody>
          <a:bodyPr/>
          <a:lstStyle>
            <a:lvl1pPr>
              <a:defRPr b="1"/>
            </a:lvl1pPr>
          </a:lstStyle>
          <a:p>
            <a:r>
              <a:rPr lang="es-ES"/>
              <a:t>Haga clic para modificar el estilo de título del patrón</a:t>
            </a:r>
            <a:endParaRPr lang="en-US" dirty="0"/>
          </a:p>
        </p:txBody>
      </p:sp>
      <p:sp>
        <p:nvSpPr>
          <p:cNvPr id="12" name="Content Placeholder 2">
            <a:extLst>
              <a:ext uri="{FF2B5EF4-FFF2-40B4-BE49-F238E27FC236}">
                <a16:creationId xmlns:a16="http://schemas.microsoft.com/office/drawing/2014/main" id="{4A307855-646A-6249-AC33-BF612EAEA71E}"/>
              </a:ext>
            </a:extLst>
          </p:cNvPr>
          <p:cNvSpPr>
            <a:spLocks noGrp="1"/>
          </p:cNvSpPr>
          <p:nvPr>
            <p:ph sz="half" idx="1"/>
          </p:nvPr>
        </p:nvSpPr>
        <p:spPr>
          <a:xfrm>
            <a:off x="1298221" y="1814059"/>
            <a:ext cx="10055577"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072246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ítulo y texto vertical">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7FC9881F-3119-2E4E-A446-5F8973302D27}"/>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4" name="Date Placeholder 3"/>
          <p:cNvSpPr>
            <a:spLocks noGrp="1"/>
          </p:cNvSpPr>
          <p:nvPr>
            <p:ph type="dt" sz="half" idx="10"/>
          </p:nvPr>
        </p:nvSpPr>
        <p:spPr/>
        <p:txBody>
          <a:bodyPr/>
          <a:lstStyle/>
          <a:p>
            <a:endParaRPr lang="es-ES" dirty="0"/>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0BEC3E0-57B4-914B-9277-0A781F130C5C}" type="slidenum">
              <a:rPr lang="es-ES" smtClean="0"/>
              <a:t>‹Nº›</a:t>
            </a:fld>
            <a:endParaRPr lang="es-ES"/>
          </a:p>
        </p:txBody>
      </p:sp>
      <p:sp>
        <p:nvSpPr>
          <p:cNvPr id="9" name="Title 1">
            <a:extLst>
              <a:ext uri="{FF2B5EF4-FFF2-40B4-BE49-F238E27FC236}">
                <a16:creationId xmlns:a16="http://schemas.microsoft.com/office/drawing/2014/main" id="{4CAF929C-4206-4145-86CE-4D75481BA559}"/>
              </a:ext>
            </a:extLst>
          </p:cNvPr>
          <p:cNvSpPr>
            <a:spLocks noGrp="1"/>
          </p:cNvSpPr>
          <p:nvPr>
            <p:ph type="title"/>
          </p:nvPr>
        </p:nvSpPr>
        <p:spPr>
          <a:xfrm>
            <a:off x="1298222" y="771525"/>
            <a:ext cx="10055578" cy="1225833"/>
          </a:xfrm>
        </p:spPr>
        <p:txBody>
          <a:bodyPr/>
          <a:lstStyle>
            <a:lvl1pPr>
              <a:defRPr b="1"/>
            </a:lvl1pPr>
          </a:lstStyle>
          <a:p>
            <a:r>
              <a:rPr lang="es-ES"/>
              <a:t>Haga clic para modificar el estilo de título del patrón</a:t>
            </a:r>
            <a:endParaRPr lang="en-US" dirty="0"/>
          </a:p>
        </p:txBody>
      </p:sp>
      <p:sp>
        <p:nvSpPr>
          <p:cNvPr id="10" name="Content Placeholder 2">
            <a:extLst>
              <a:ext uri="{FF2B5EF4-FFF2-40B4-BE49-F238E27FC236}">
                <a16:creationId xmlns:a16="http://schemas.microsoft.com/office/drawing/2014/main" id="{398D1F33-2D1C-1844-B47F-39BE759DEF98}"/>
              </a:ext>
            </a:extLst>
          </p:cNvPr>
          <p:cNvSpPr>
            <a:spLocks noGrp="1"/>
          </p:cNvSpPr>
          <p:nvPr>
            <p:ph sz="half" idx="1"/>
          </p:nvPr>
        </p:nvSpPr>
        <p:spPr>
          <a:xfrm>
            <a:off x="1298221" y="2141437"/>
            <a:ext cx="10055577" cy="40239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15688636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ítulo y texto vertical">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7FC9881F-3119-2E4E-A446-5F8973302D27}"/>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4" name="Date Placeholder 3"/>
          <p:cNvSpPr>
            <a:spLocks noGrp="1"/>
          </p:cNvSpPr>
          <p:nvPr>
            <p:ph type="dt" sz="half" idx="10"/>
          </p:nvPr>
        </p:nvSpPr>
        <p:spPr/>
        <p:txBody>
          <a:bodyPr/>
          <a:lstStyle/>
          <a:p>
            <a:endParaRPr lang="es-ES" dirty="0"/>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0BEC3E0-57B4-914B-9277-0A781F130C5C}" type="slidenum">
              <a:rPr lang="es-ES" smtClean="0"/>
              <a:t>‹Nº›</a:t>
            </a:fld>
            <a:endParaRPr lang="es-ES"/>
          </a:p>
        </p:txBody>
      </p:sp>
      <p:sp>
        <p:nvSpPr>
          <p:cNvPr id="11" name="Title 1">
            <a:extLst>
              <a:ext uri="{FF2B5EF4-FFF2-40B4-BE49-F238E27FC236}">
                <a16:creationId xmlns:a16="http://schemas.microsoft.com/office/drawing/2014/main" id="{D63FE290-FD3E-A345-8674-66DEB25469C9}"/>
              </a:ext>
            </a:extLst>
          </p:cNvPr>
          <p:cNvSpPr>
            <a:spLocks noGrp="1"/>
          </p:cNvSpPr>
          <p:nvPr>
            <p:ph type="ctrTitle"/>
          </p:nvPr>
        </p:nvSpPr>
        <p:spPr>
          <a:xfrm>
            <a:off x="1524000" y="1309688"/>
            <a:ext cx="9144000" cy="2387600"/>
          </a:xfrm>
        </p:spPr>
        <p:txBody>
          <a:bodyPr anchor="b">
            <a:normAutofit/>
          </a:bodyPr>
          <a:lstStyle>
            <a:lvl1pPr algn="ctr">
              <a:defRPr sz="5000" b="1"/>
            </a:lvl1pPr>
          </a:lstStyle>
          <a:p>
            <a:r>
              <a:rPr lang="es-ES" dirty="0"/>
              <a:t>Haga clic para modificar el estilo de título del patrón</a:t>
            </a:r>
            <a:endParaRPr lang="en-US" dirty="0"/>
          </a:p>
        </p:txBody>
      </p:sp>
      <p:sp>
        <p:nvSpPr>
          <p:cNvPr id="12" name="Subtitle 2">
            <a:extLst>
              <a:ext uri="{FF2B5EF4-FFF2-40B4-BE49-F238E27FC236}">
                <a16:creationId xmlns:a16="http://schemas.microsoft.com/office/drawing/2014/main" id="{32D5F6D9-4807-904B-92C8-3035870F02D0}"/>
              </a:ext>
            </a:extLst>
          </p:cNvPr>
          <p:cNvSpPr>
            <a:spLocks noGrp="1"/>
          </p:cNvSpPr>
          <p:nvPr>
            <p:ph type="subTitle" idx="1"/>
          </p:nvPr>
        </p:nvSpPr>
        <p:spPr>
          <a:xfrm>
            <a:off x="1524000" y="3697288"/>
            <a:ext cx="9144000" cy="1560512"/>
          </a:xfrm>
        </p:spPr>
        <p:txBody>
          <a:bodyPr/>
          <a:lstStyle>
            <a:lvl1pPr marL="0" indent="0" algn="ctr">
              <a:buNone/>
              <a:defRPr sz="2400" i="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Haga clic para modificar el estilo de subtítulo del patrón</a:t>
            </a:r>
            <a:endParaRPr lang="en-US" dirty="0"/>
          </a:p>
        </p:txBody>
      </p:sp>
    </p:spTree>
    <p:extLst>
      <p:ext uri="{BB962C8B-B14F-4D97-AF65-F5344CB8AC3E}">
        <p14:creationId xmlns:p14="http://schemas.microsoft.com/office/powerpoint/2010/main" val="40995830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ítulo vertical y text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93E0BF6-08D9-A84E-BE05-1A2D4C533F18}"/>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4" name="Date Placeholder 3"/>
          <p:cNvSpPr>
            <a:spLocks noGrp="1"/>
          </p:cNvSpPr>
          <p:nvPr>
            <p:ph type="dt" sz="half" idx="10"/>
          </p:nvPr>
        </p:nvSpPr>
        <p:spPr/>
        <p:txBody>
          <a:bodyPr/>
          <a:lstStyle/>
          <a:p>
            <a:endParaRPr lang="es-ES" dirty="0"/>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0BEC3E0-57B4-914B-9277-0A781F130C5C}" type="slidenum">
              <a:rPr lang="es-ES" smtClean="0"/>
              <a:t>‹Nº›</a:t>
            </a:fld>
            <a:endParaRPr lang="es-ES"/>
          </a:p>
        </p:txBody>
      </p:sp>
      <p:sp>
        <p:nvSpPr>
          <p:cNvPr id="9" name="Content Placeholder 2">
            <a:extLst>
              <a:ext uri="{FF2B5EF4-FFF2-40B4-BE49-F238E27FC236}">
                <a16:creationId xmlns:a16="http://schemas.microsoft.com/office/drawing/2014/main" id="{BA1C7013-5437-BE41-A924-654896D42858}"/>
              </a:ext>
            </a:extLst>
          </p:cNvPr>
          <p:cNvSpPr>
            <a:spLocks noGrp="1"/>
          </p:cNvSpPr>
          <p:nvPr>
            <p:ph idx="1"/>
          </p:nvPr>
        </p:nvSpPr>
        <p:spPr>
          <a:xfrm>
            <a:off x="2212622" y="1825625"/>
            <a:ext cx="91411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0" name="Título 12">
            <a:extLst>
              <a:ext uri="{FF2B5EF4-FFF2-40B4-BE49-F238E27FC236}">
                <a16:creationId xmlns:a16="http://schemas.microsoft.com/office/drawing/2014/main" id="{AFAB719B-27CE-DF45-A393-B5FCD71687B3}"/>
              </a:ext>
            </a:extLst>
          </p:cNvPr>
          <p:cNvSpPr>
            <a:spLocks noGrp="1"/>
          </p:cNvSpPr>
          <p:nvPr>
            <p:ph type="title"/>
          </p:nvPr>
        </p:nvSpPr>
        <p:spPr>
          <a:xfrm>
            <a:off x="2212620" y="365125"/>
            <a:ext cx="9141179" cy="1325563"/>
          </a:xfrm>
        </p:spPr>
        <p:txBody>
          <a:bodyPr/>
          <a:lstStyle>
            <a:lvl1pPr>
              <a:defRPr b="1"/>
            </a:lvl1pPr>
          </a:lstStyle>
          <a:p>
            <a:r>
              <a:rPr lang="es-ES" dirty="0"/>
              <a:t>Haga clic para modificar el estilo de título del patrón</a:t>
            </a:r>
          </a:p>
        </p:txBody>
      </p:sp>
    </p:spTree>
    <p:extLst>
      <p:ext uri="{BB962C8B-B14F-4D97-AF65-F5344CB8AC3E}">
        <p14:creationId xmlns:p14="http://schemas.microsoft.com/office/powerpoint/2010/main" val="15175491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ADCE31E-9613-2B48-A75D-EEDA5FE85D9A}"/>
              </a:ext>
            </a:extLst>
          </p:cNvPr>
          <p:cNvPicPr>
            <a:picLocks noChangeAspect="1"/>
          </p:cNvPicPr>
          <p:nvPr userDrawn="1"/>
        </p:nvPicPr>
        <p:blipFill>
          <a:blip r:embed="rId2"/>
          <a:stretch>
            <a:fillRect/>
          </a:stretch>
        </p:blipFill>
        <p:spPr>
          <a:xfrm>
            <a:off x="-10886" y="-60649"/>
            <a:ext cx="12213771" cy="6979298"/>
          </a:xfrm>
          <a:prstGeom prst="rect">
            <a:avLst/>
          </a:prstGeom>
        </p:spPr>
      </p:pic>
      <p:sp>
        <p:nvSpPr>
          <p:cNvPr id="3" name="Marcador de fecha 2">
            <a:extLst>
              <a:ext uri="{FF2B5EF4-FFF2-40B4-BE49-F238E27FC236}">
                <a16:creationId xmlns:a16="http://schemas.microsoft.com/office/drawing/2014/main" id="{9C54FE51-91A5-A341-A863-617885AA5473}"/>
              </a:ext>
            </a:extLst>
          </p:cNvPr>
          <p:cNvSpPr>
            <a:spLocks noGrp="1"/>
          </p:cNvSpPr>
          <p:nvPr>
            <p:ph type="dt" sz="half" idx="10"/>
          </p:nvPr>
        </p:nvSpPr>
        <p:spPr/>
        <p:txBody>
          <a:bodyPr/>
          <a:lstStyle/>
          <a:p>
            <a:endParaRPr lang="es-ES" dirty="0"/>
          </a:p>
        </p:txBody>
      </p:sp>
      <p:sp>
        <p:nvSpPr>
          <p:cNvPr id="4" name="Marcador de pie de página 3">
            <a:extLst>
              <a:ext uri="{FF2B5EF4-FFF2-40B4-BE49-F238E27FC236}">
                <a16:creationId xmlns:a16="http://schemas.microsoft.com/office/drawing/2014/main" id="{5B038E69-1E2B-C24A-AE89-0BCE04187A9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AF29ED9A-48A6-7A43-ADAB-7FD3C64BD3E9}"/>
              </a:ext>
            </a:extLst>
          </p:cNvPr>
          <p:cNvSpPr>
            <a:spLocks noGrp="1"/>
          </p:cNvSpPr>
          <p:nvPr>
            <p:ph type="sldNum" sz="quarter" idx="12"/>
          </p:nvPr>
        </p:nvSpPr>
        <p:spPr/>
        <p:txBody>
          <a:bodyPr/>
          <a:lstStyle/>
          <a:p>
            <a:fld id="{00BEC3E0-57B4-914B-9277-0A781F130C5C}" type="slidenum">
              <a:rPr lang="es-ES" smtClean="0"/>
              <a:t>‹Nº›</a:t>
            </a:fld>
            <a:endParaRPr lang="es-ES"/>
          </a:p>
        </p:txBody>
      </p:sp>
      <p:sp>
        <p:nvSpPr>
          <p:cNvPr id="8" name="Content Placeholder 2">
            <a:extLst>
              <a:ext uri="{FF2B5EF4-FFF2-40B4-BE49-F238E27FC236}">
                <a16:creationId xmlns:a16="http://schemas.microsoft.com/office/drawing/2014/main" id="{DB44EF90-FCE5-1148-8497-01C1B049ED5E}"/>
              </a:ext>
            </a:extLst>
          </p:cNvPr>
          <p:cNvSpPr>
            <a:spLocks noGrp="1"/>
          </p:cNvSpPr>
          <p:nvPr>
            <p:ph idx="1"/>
          </p:nvPr>
        </p:nvSpPr>
        <p:spPr>
          <a:xfrm>
            <a:off x="1525412" y="2141714"/>
            <a:ext cx="91411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9" name="Título 12">
            <a:extLst>
              <a:ext uri="{FF2B5EF4-FFF2-40B4-BE49-F238E27FC236}">
                <a16:creationId xmlns:a16="http://schemas.microsoft.com/office/drawing/2014/main" id="{CE19C5F3-985A-6548-8946-249EC6D0DBE0}"/>
              </a:ext>
            </a:extLst>
          </p:cNvPr>
          <p:cNvSpPr>
            <a:spLocks noGrp="1"/>
          </p:cNvSpPr>
          <p:nvPr>
            <p:ph type="title"/>
          </p:nvPr>
        </p:nvSpPr>
        <p:spPr>
          <a:xfrm>
            <a:off x="1525410" y="681214"/>
            <a:ext cx="9141179" cy="1325563"/>
          </a:xfrm>
        </p:spPr>
        <p:txBody>
          <a:bodyPr/>
          <a:lstStyle>
            <a:lvl1pPr>
              <a:defRPr b="1"/>
            </a:lvl1pPr>
          </a:lstStyle>
          <a:p>
            <a:r>
              <a:rPr lang="es-ES" dirty="0"/>
              <a:t>Haga clic para modificar el estilo de título del patrón</a:t>
            </a:r>
          </a:p>
        </p:txBody>
      </p:sp>
    </p:spTree>
    <p:extLst>
      <p:ext uri="{BB962C8B-B14F-4D97-AF65-F5344CB8AC3E}">
        <p14:creationId xmlns:p14="http://schemas.microsoft.com/office/powerpoint/2010/main" val="28710109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1B7980-56D4-5A41-955A-D57A03E808A6}"/>
              </a:ext>
            </a:extLst>
          </p:cNvPr>
          <p:cNvPicPr>
            <a:picLocks noChangeAspect="1"/>
          </p:cNvPicPr>
          <p:nvPr userDrawn="1"/>
        </p:nvPicPr>
        <p:blipFill>
          <a:blip r:embed="rId2"/>
          <a:stretch>
            <a:fillRect/>
          </a:stretch>
        </p:blipFill>
        <p:spPr>
          <a:xfrm>
            <a:off x="0" y="-57539"/>
            <a:ext cx="12202886" cy="6973078"/>
          </a:xfrm>
          <a:prstGeom prst="rect">
            <a:avLst/>
          </a:prstGeom>
        </p:spPr>
      </p:pic>
      <p:sp>
        <p:nvSpPr>
          <p:cNvPr id="3" name="Marcador de fecha 2">
            <a:extLst>
              <a:ext uri="{FF2B5EF4-FFF2-40B4-BE49-F238E27FC236}">
                <a16:creationId xmlns:a16="http://schemas.microsoft.com/office/drawing/2014/main" id="{9898138D-21AB-A042-AE80-20ABCA8D12F0}"/>
              </a:ext>
            </a:extLst>
          </p:cNvPr>
          <p:cNvSpPr>
            <a:spLocks noGrp="1"/>
          </p:cNvSpPr>
          <p:nvPr>
            <p:ph type="dt" sz="half" idx="10"/>
          </p:nvPr>
        </p:nvSpPr>
        <p:spPr/>
        <p:txBody>
          <a:bodyPr/>
          <a:lstStyle/>
          <a:p>
            <a:endParaRPr lang="es-ES" dirty="0"/>
          </a:p>
        </p:txBody>
      </p:sp>
      <p:sp>
        <p:nvSpPr>
          <p:cNvPr id="4" name="Marcador de pie de página 3">
            <a:extLst>
              <a:ext uri="{FF2B5EF4-FFF2-40B4-BE49-F238E27FC236}">
                <a16:creationId xmlns:a16="http://schemas.microsoft.com/office/drawing/2014/main" id="{3AFEEB47-77B7-FD4F-AC2D-BDA2A28FE83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7A09DD1-E6A9-7643-94F0-7EE5B2E4DC1B}"/>
              </a:ext>
            </a:extLst>
          </p:cNvPr>
          <p:cNvSpPr>
            <a:spLocks noGrp="1"/>
          </p:cNvSpPr>
          <p:nvPr>
            <p:ph type="sldNum" sz="quarter" idx="12"/>
          </p:nvPr>
        </p:nvSpPr>
        <p:spPr/>
        <p:txBody>
          <a:bodyPr/>
          <a:lstStyle/>
          <a:p>
            <a:fld id="{00BEC3E0-57B4-914B-9277-0A781F130C5C}" type="slidenum">
              <a:rPr lang="es-ES" smtClean="0"/>
              <a:t>‹Nº›</a:t>
            </a:fld>
            <a:endParaRPr lang="es-ES"/>
          </a:p>
        </p:txBody>
      </p:sp>
      <p:sp>
        <p:nvSpPr>
          <p:cNvPr id="9" name="Content Placeholder 2">
            <a:extLst>
              <a:ext uri="{FF2B5EF4-FFF2-40B4-BE49-F238E27FC236}">
                <a16:creationId xmlns:a16="http://schemas.microsoft.com/office/drawing/2014/main" id="{27F7278A-B52A-E84F-B1AC-30F6C93DB032}"/>
              </a:ext>
            </a:extLst>
          </p:cNvPr>
          <p:cNvSpPr>
            <a:spLocks noGrp="1"/>
          </p:cNvSpPr>
          <p:nvPr>
            <p:ph idx="1"/>
          </p:nvPr>
        </p:nvSpPr>
        <p:spPr>
          <a:xfrm>
            <a:off x="1941689" y="2005012"/>
            <a:ext cx="91411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0" name="Título 12">
            <a:extLst>
              <a:ext uri="{FF2B5EF4-FFF2-40B4-BE49-F238E27FC236}">
                <a16:creationId xmlns:a16="http://schemas.microsoft.com/office/drawing/2014/main" id="{A2EE5D3E-280E-2E4D-BDE1-A3C339E478C3}"/>
              </a:ext>
            </a:extLst>
          </p:cNvPr>
          <p:cNvSpPr>
            <a:spLocks noGrp="1"/>
          </p:cNvSpPr>
          <p:nvPr>
            <p:ph type="title"/>
          </p:nvPr>
        </p:nvSpPr>
        <p:spPr>
          <a:xfrm>
            <a:off x="1941687" y="544512"/>
            <a:ext cx="9141179" cy="1325563"/>
          </a:xfrm>
        </p:spPr>
        <p:txBody>
          <a:bodyPr/>
          <a:lstStyle>
            <a:lvl1pPr>
              <a:defRPr b="1"/>
            </a:lvl1pPr>
          </a:lstStyle>
          <a:p>
            <a:r>
              <a:rPr lang="es-ES" dirty="0"/>
              <a:t>Haga clic para modificar el estilo de título del patrón</a:t>
            </a:r>
          </a:p>
        </p:txBody>
      </p:sp>
    </p:spTree>
    <p:extLst>
      <p:ext uri="{BB962C8B-B14F-4D97-AF65-F5344CB8AC3E}">
        <p14:creationId xmlns:p14="http://schemas.microsoft.com/office/powerpoint/2010/main" val="898022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5C23A37-7B18-4447-B117-A01EE89CB53A}"/>
              </a:ext>
            </a:extLst>
          </p:cNvPr>
          <p:cNvPicPr>
            <a:picLocks noChangeAspect="1"/>
          </p:cNvPicPr>
          <p:nvPr userDrawn="1"/>
        </p:nvPicPr>
        <p:blipFill>
          <a:blip r:embed="rId2"/>
          <a:stretch>
            <a:fillRect/>
          </a:stretch>
        </p:blipFill>
        <p:spPr>
          <a:xfrm>
            <a:off x="0" y="-59418"/>
            <a:ext cx="12192000" cy="6966857"/>
          </a:xfrm>
          <a:prstGeom prst="rect">
            <a:avLst/>
          </a:prstGeom>
        </p:spPr>
      </p:pic>
      <p:sp>
        <p:nvSpPr>
          <p:cNvPr id="3" name="Content Placeholder 2"/>
          <p:cNvSpPr>
            <a:spLocks noGrp="1"/>
          </p:cNvSpPr>
          <p:nvPr>
            <p:ph idx="1"/>
          </p:nvPr>
        </p:nvSpPr>
        <p:spPr>
          <a:xfrm>
            <a:off x="2212622" y="1825625"/>
            <a:ext cx="91411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0" name="Marcador de fecha 9">
            <a:extLst>
              <a:ext uri="{FF2B5EF4-FFF2-40B4-BE49-F238E27FC236}">
                <a16:creationId xmlns:a16="http://schemas.microsoft.com/office/drawing/2014/main" id="{F9160E22-68F7-2A42-951E-B3B14E374F84}"/>
              </a:ext>
            </a:extLst>
          </p:cNvPr>
          <p:cNvSpPr>
            <a:spLocks noGrp="1"/>
          </p:cNvSpPr>
          <p:nvPr>
            <p:ph type="dt" sz="half" idx="10"/>
          </p:nvPr>
        </p:nvSpPr>
        <p:spPr/>
        <p:txBody>
          <a:bodyPr/>
          <a:lstStyle/>
          <a:p>
            <a:endParaRPr lang="es-ES" dirty="0"/>
          </a:p>
        </p:txBody>
      </p:sp>
      <p:sp>
        <p:nvSpPr>
          <p:cNvPr id="11" name="Marcador de pie de página 10">
            <a:extLst>
              <a:ext uri="{FF2B5EF4-FFF2-40B4-BE49-F238E27FC236}">
                <a16:creationId xmlns:a16="http://schemas.microsoft.com/office/drawing/2014/main" id="{709C2094-D884-CE43-9A60-939C0BD1F0AB}"/>
              </a:ext>
            </a:extLst>
          </p:cNvPr>
          <p:cNvSpPr>
            <a:spLocks noGrp="1"/>
          </p:cNvSpPr>
          <p:nvPr>
            <p:ph type="ftr" sz="quarter" idx="11"/>
          </p:nvPr>
        </p:nvSpPr>
        <p:spPr/>
        <p:txBody>
          <a:bodyPr/>
          <a:lstStyle/>
          <a:p>
            <a:endParaRPr lang="es-ES" dirty="0"/>
          </a:p>
        </p:txBody>
      </p:sp>
      <p:sp>
        <p:nvSpPr>
          <p:cNvPr id="12" name="Marcador de número de diapositiva 11">
            <a:extLst>
              <a:ext uri="{FF2B5EF4-FFF2-40B4-BE49-F238E27FC236}">
                <a16:creationId xmlns:a16="http://schemas.microsoft.com/office/drawing/2014/main" id="{9D63D113-343E-7D45-A764-3FA3CFBA9CCB}"/>
              </a:ext>
            </a:extLst>
          </p:cNvPr>
          <p:cNvSpPr>
            <a:spLocks noGrp="1"/>
          </p:cNvSpPr>
          <p:nvPr>
            <p:ph type="sldNum" sz="quarter" idx="12"/>
          </p:nvPr>
        </p:nvSpPr>
        <p:spPr/>
        <p:txBody>
          <a:bodyPr/>
          <a:lstStyle/>
          <a:p>
            <a:fld id="{00BEC3E0-57B4-914B-9277-0A781F130C5C}" type="slidenum">
              <a:rPr lang="es-ES" smtClean="0"/>
              <a:t>‹Nº›</a:t>
            </a:fld>
            <a:endParaRPr lang="es-ES" dirty="0"/>
          </a:p>
        </p:txBody>
      </p:sp>
      <p:sp>
        <p:nvSpPr>
          <p:cNvPr id="13" name="Título 12">
            <a:extLst>
              <a:ext uri="{FF2B5EF4-FFF2-40B4-BE49-F238E27FC236}">
                <a16:creationId xmlns:a16="http://schemas.microsoft.com/office/drawing/2014/main" id="{C94EAB81-5A61-E145-80E7-CEA6E6C5EA1F}"/>
              </a:ext>
            </a:extLst>
          </p:cNvPr>
          <p:cNvSpPr>
            <a:spLocks noGrp="1"/>
          </p:cNvSpPr>
          <p:nvPr>
            <p:ph type="title"/>
          </p:nvPr>
        </p:nvSpPr>
        <p:spPr>
          <a:xfrm>
            <a:off x="2212620" y="365125"/>
            <a:ext cx="9141179" cy="1325563"/>
          </a:xfrm>
        </p:spPr>
        <p:txBody>
          <a:bodyPr/>
          <a:lstStyle>
            <a:lvl1pPr>
              <a:defRPr b="1"/>
            </a:lvl1pPr>
          </a:lstStyle>
          <a:p>
            <a:r>
              <a:rPr lang="es-ES" dirty="0"/>
              <a:t>Haga clic para modificar el estilo de título del patrón</a:t>
            </a:r>
          </a:p>
        </p:txBody>
      </p:sp>
    </p:spTree>
    <p:extLst>
      <p:ext uri="{BB962C8B-B14F-4D97-AF65-F5344CB8AC3E}">
        <p14:creationId xmlns:p14="http://schemas.microsoft.com/office/powerpoint/2010/main" val="1550597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Dos objetos">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9D7FA481-BFBD-F042-A70C-8F2B047AABE6}"/>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Title 1"/>
          <p:cNvSpPr>
            <a:spLocks noGrp="1"/>
          </p:cNvSpPr>
          <p:nvPr>
            <p:ph type="title"/>
          </p:nvPr>
        </p:nvSpPr>
        <p:spPr>
          <a:xfrm>
            <a:off x="2314222" y="365125"/>
            <a:ext cx="7631289" cy="1325563"/>
          </a:xfrm>
        </p:spPr>
        <p:txBody>
          <a:bodyPr/>
          <a:lstStyle>
            <a:lvl1pPr>
              <a:defRPr b="1"/>
            </a:lvl1pPr>
          </a:lstStyle>
          <a:p>
            <a:r>
              <a:rPr lang="es-ES" dirty="0"/>
              <a:t>Haga clic para modificar el estilo de título del patrón</a:t>
            </a:r>
            <a:endParaRPr lang="en-US" dirty="0"/>
          </a:p>
        </p:txBody>
      </p:sp>
      <p:sp>
        <p:nvSpPr>
          <p:cNvPr id="3" name="Content Placeholder 2"/>
          <p:cNvSpPr>
            <a:spLocks noGrp="1"/>
          </p:cNvSpPr>
          <p:nvPr>
            <p:ph sz="half" idx="1"/>
          </p:nvPr>
        </p:nvSpPr>
        <p:spPr>
          <a:xfrm>
            <a:off x="2314222" y="1825625"/>
            <a:ext cx="763128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endParaRPr lang="es-ES" dirty="0"/>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0BEC3E0-57B4-914B-9277-0A781F130C5C}" type="slidenum">
              <a:rPr lang="es-ES" smtClean="0"/>
              <a:t>‹Nº›</a:t>
            </a:fld>
            <a:endParaRPr lang="es-ES"/>
          </a:p>
        </p:txBody>
      </p:sp>
    </p:spTree>
    <p:extLst>
      <p:ext uri="{BB962C8B-B14F-4D97-AF65-F5344CB8AC3E}">
        <p14:creationId xmlns:p14="http://schemas.microsoft.com/office/powerpoint/2010/main" val="4733738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omparación">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F8193D3D-7C1A-F842-91DE-8C0C29656668}"/>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Title 1"/>
          <p:cNvSpPr>
            <a:spLocks noGrp="1"/>
          </p:cNvSpPr>
          <p:nvPr>
            <p:ph type="title"/>
          </p:nvPr>
        </p:nvSpPr>
        <p:spPr>
          <a:xfrm>
            <a:off x="838200" y="365125"/>
            <a:ext cx="8689622" cy="1325563"/>
          </a:xfrm>
        </p:spPr>
        <p:txBody>
          <a:bodyPr/>
          <a:lstStyle>
            <a:lvl1pPr>
              <a:defRPr b="1"/>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681163"/>
            <a:ext cx="10515600"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8200" y="2505075"/>
            <a:ext cx="1051560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00BEC3E0-57B4-914B-9277-0A781F130C5C}" type="slidenum">
              <a:rPr lang="es-ES" smtClean="0"/>
              <a:t>‹Nº›</a:t>
            </a:fld>
            <a:endParaRPr lang="es-ES"/>
          </a:p>
        </p:txBody>
      </p:sp>
    </p:spTree>
    <p:extLst>
      <p:ext uri="{BB962C8B-B14F-4D97-AF65-F5344CB8AC3E}">
        <p14:creationId xmlns:p14="http://schemas.microsoft.com/office/powerpoint/2010/main" val="434316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Solo el títul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208AF4D-2DDD-5C40-979D-5F6391F7A3E0}"/>
              </a:ext>
            </a:extLst>
          </p:cNvPr>
          <p:cNvPicPr>
            <a:picLocks noChangeAspect="1"/>
          </p:cNvPicPr>
          <p:nvPr userDrawn="1"/>
        </p:nvPicPr>
        <p:blipFill>
          <a:blip r:embed="rId2"/>
          <a:stretch>
            <a:fillRect/>
          </a:stretch>
        </p:blipFill>
        <p:spPr>
          <a:xfrm>
            <a:off x="-10886" y="-60649"/>
            <a:ext cx="12213771" cy="6979298"/>
          </a:xfrm>
          <a:prstGeom prst="rect">
            <a:avLst/>
          </a:prstGeom>
        </p:spPr>
      </p:pic>
      <p:sp>
        <p:nvSpPr>
          <p:cNvPr id="3" name="Date Placeholder 2"/>
          <p:cNvSpPr>
            <a:spLocks noGrp="1"/>
          </p:cNvSpPr>
          <p:nvPr>
            <p:ph type="dt" sz="half" idx="10"/>
          </p:nvPr>
        </p:nvSpPr>
        <p:spPr/>
        <p:txBody>
          <a:bodyPr/>
          <a:lstStyle/>
          <a:p>
            <a:endParaRPr lang="es-ES" dirty="0"/>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00BEC3E0-57B4-914B-9277-0A781F130C5C}" type="slidenum">
              <a:rPr lang="es-ES" smtClean="0"/>
              <a:t>‹Nº›</a:t>
            </a:fld>
            <a:endParaRPr lang="es-ES"/>
          </a:p>
        </p:txBody>
      </p:sp>
      <p:sp>
        <p:nvSpPr>
          <p:cNvPr id="8" name="Title 1">
            <a:extLst>
              <a:ext uri="{FF2B5EF4-FFF2-40B4-BE49-F238E27FC236}">
                <a16:creationId xmlns:a16="http://schemas.microsoft.com/office/drawing/2014/main" id="{61BBAD3E-E6BA-4446-B87A-3B07CC5BC80A}"/>
              </a:ext>
            </a:extLst>
          </p:cNvPr>
          <p:cNvSpPr>
            <a:spLocks noGrp="1"/>
          </p:cNvSpPr>
          <p:nvPr>
            <p:ph type="title"/>
          </p:nvPr>
        </p:nvSpPr>
        <p:spPr>
          <a:xfrm>
            <a:off x="838200" y="365125"/>
            <a:ext cx="9807222" cy="1325563"/>
          </a:xfrm>
        </p:spPr>
        <p:txBody>
          <a:bodyPr/>
          <a:lstStyle>
            <a:lvl1pPr>
              <a:defRPr b="1"/>
            </a:lvl1pPr>
          </a:lstStyle>
          <a:p>
            <a:r>
              <a:rPr lang="es-ES"/>
              <a:t>Haga clic para modificar el estilo de título del patrón</a:t>
            </a:r>
            <a:endParaRPr lang="en-US" dirty="0"/>
          </a:p>
        </p:txBody>
      </p:sp>
      <p:sp>
        <p:nvSpPr>
          <p:cNvPr id="9" name="Text Placeholder 2">
            <a:extLst>
              <a:ext uri="{FF2B5EF4-FFF2-40B4-BE49-F238E27FC236}">
                <a16:creationId xmlns:a16="http://schemas.microsoft.com/office/drawing/2014/main" id="{6B4EF087-4B74-E048-9E76-1EBBB51D31B7}"/>
              </a:ext>
            </a:extLst>
          </p:cNvPr>
          <p:cNvSpPr>
            <a:spLocks noGrp="1"/>
          </p:cNvSpPr>
          <p:nvPr>
            <p:ph type="body" idx="1"/>
          </p:nvPr>
        </p:nvSpPr>
        <p:spPr>
          <a:xfrm>
            <a:off x="838200" y="1681163"/>
            <a:ext cx="10515600"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los estilos de texto del patrón</a:t>
            </a:r>
          </a:p>
        </p:txBody>
      </p:sp>
      <p:sp>
        <p:nvSpPr>
          <p:cNvPr id="10" name="Content Placeholder 3">
            <a:extLst>
              <a:ext uri="{FF2B5EF4-FFF2-40B4-BE49-F238E27FC236}">
                <a16:creationId xmlns:a16="http://schemas.microsoft.com/office/drawing/2014/main" id="{C0734AC2-4C8E-A645-AD8F-49C68E709AEB}"/>
              </a:ext>
            </a:extLst>
          </p:cNvPr>
          <p:cNvSpPr>
            <a:spLocks noGrp="1"/>
          </p:cNvSpPr>
          <p:nvPr>
            <p:ph sz="half" idx="2"/>
          </p:nvPr>
        </p:nvSpPr>
        <p:spPr>
          <a:xfrm>
            <a:off x="838200" y="2505075"/>
            <a:ext cx="1051560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1548069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En blanc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9D2D9FE9-D7D7-D74E-9DA9-D488A12D10DE}"/>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Date Placeholder 1"/>
          <p:cNvSpPr>
            <a:spLocks noGrp="1"/>
          </p:cNvSpPr>
          <p:nvPr>
            <p:ph type="dt" sz="half" idx="10"/>
          </p:nvPr>
        </p:nvSpPr>
        <p:spPr/>
        <p:txBody>
          <a:bodyPr/>
          <a:lstStyle/>
          <a:p>
            <a:endParaRPr lang="es-ES" dirty="0"/>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00BEC3E0-57B4-914B-9277-0A781F130C5C}" type="slidenum">
              <a:rPr lang="es-ES" smtClean="0"/>
              <a:t>‹Nº›</a:t>
            </a:fld>
            <a:endParaRPr lang="es-ES"/>
          </a:p>
        </p:txBody>
      </p:sp>
      <p:sp>
        <p:nvSpPr>
          <p:cNvPr id="8" name="Title 1">
            <a:extLst>
              <a:ext uri="{FF2B5EF4-FFF2-40B4-BE49-F238E27FC236}">
                <a16:creationId xmlns:a16="http://schemas.microsoft.com/office/drawing/2014/main" id="{F5B0374A-62FD-D34D-8DCD-B17442AC32DF}"/>
              </a:ext>
            </a:extLst>
          </p:cNvPr>
          <p:cNvSpPr>
            <a:spLocks noGrp="1"/>
          </p:cNvSpPr>
          <p:nvPr>
            <p:ph type="title"/>
          </p:nvPr>
        </p:nvSpPr>
        <p:spPr>
          <a:xfrm>
            <a:off x="1298222" y="444147"/>
            <a:ext cx="10055578" cy="1325563"/>
          </a:xfrm>
        </p:spPr>
        <p:txBody>
          <a:bodyPr/>
          <a:lstStyle>
            <a:lvl1pPr>
              <a:defRPr b="1"/>
            </a:lvl1pPr>
          </a:lstStyle>
          <a:p>
            <a:r>
              <a:rPr lang="es-ES" dirty="0"/>
              <a:t>Haga clic para modificar el estilo de título del patrón</a:t>
            </a:r>
            <a:endParaRPr lang="en-US" dirty="0"/>
          </a:p>
        </p:txBody>
      </p:sp>
      <p:sp>
        <p:nvSpPr>
          <p:cNvPr id="9" name="Content Placeholder 2">
            <a:extLst>
              <a:ext uri="{FF2B5EF4-FFF2-40B4-BE49-F238E27FC236}">
                <a16:creationId xmlns:a16="http://schemas.microsoft.com/office/drawing/2014/main" id="{A09D6F1D-4A54-FC47-8AE4-5984784449D5}"/>
              </a:ext>
            </a:extLst>
          </p:cNvPr>
          <p:cNvSpPr>
            <a:spLocks noGrp="1"/>
          </p:cNvSpPr>
          <p:nvPr>
            <p:ph sz="half" idx="1"/>
          </p:nvPr>
        </p:nvSpPr>
        <p:spPr>
          <a:xfrm>
            <a:off x="1298222" y="1814059"/>
            <a:ext cx="47977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Content Placeholder 2">
            <a:extLst>
              <a:ext uri="{FF2B5EF4-FFF2-40B4-BE49-F238E27FC236}">
                <a16:creationId xmlns:a16="http://schemas.microsoft.com/office/drawing/2014/main" id="{DB5F93FB-0829-1945-A1E0-122248AE24A7}"/>
              </a:ext>
            </a:extLst>
          </p:cNvPr>
          <p:cNvSpPr>
            <a:spLocks noGrp="1"/>
          </p:cNvSpPr>
          <p:nvPr>
            <p:ph sz="half" idx="13"/>
          </p:nvPr>
        </p:nvSpPr>
        <p:spPr>
          <a:xfrm>
            <a:off x="6556022" y="1814059"/>
            <a:ext cx="47977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2224264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965FA848-3818-D941-9EC7-A178C3E86DC6}"/>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5" name="Date Placeholder 4"/>
          <p:cNvSpPr>
            <a:spLocks noGrp="1"/>
          </p:cNvSpPr>
          <p:nvPr>
            <p:ph type="dt" sz="half" idx="10"/>
          </p:nvPr>
        </p:nvSpPr>
        <p:spPr/>
        <p:txBody>
          <a:bodyPr/>
          <a:lstStyle/>
          <a:p>
            <a:endParaRPr lang="es-ES" dirty="0"/>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0BEC3E0-57B4-914B-9277-0A781F130C5C}" type="slidenum">
              <a:rPr lang="es-ES" smtClean="0"/>
              <a:t>‹Nº›</a:t>
            </a:fld>
            <a:endParaRPr lang="es-ES"/>
          </a:p>
        </p:txBody>
      </p:sp>
      <p:sp>
        <p:nvSpPr>
          <p:cNvPr id="10" name="Title 1">
            <a:extLst>
              <a:ext uri="{FF2B5EF4-FFF2-40B4-BE49-F238E27FC236}">
                <a16:creationId xmlns:a16="http://schemas.microsoft.com/office/drawing/2014/main" id="{60BE2041-C239-7E42-89B3-FF2D631C7B95}"/>
              </a:ext>
            </a:extLst>
          </p:cNvPr>
          <p:cNvSpPr>
            <a:spLocks noGrp="1"/>
          </p:cNvSpPr>
          <p:nvPr>
            <p:ph type="title"/>
          </p:nvPr>
        </p:nvSpPr>
        <p:spPr>
          <a:xfrm>
            <a:off x="2314222" y="365125"/>
            <a:ext cx="7631289" cy="1325563"/>
          </a:xfrm>
        </p:spPr>
        <p:txBody>
          <a:bodyPr/>
          <a:lstStyle>
            <a:lvl1pPr>
              <a:defRPr b="1"/>
            </a:lvl1pPr>
          </a:lstStyle>
          <a:p>
            <a:r>
              <a:rPr lang="es-ES" dirty="0"/>
              <a:t>Haga clic para modificar el estilo de título del patrón</a:t>
            </a:r>
            <a:endParaRPr lang="en-US" dirty="0"/>
          </a:p>
        </p:txBody>
      </p:sp>
      <p:sp>
        <p:nvSpPr>
          <p:cNvPr id="11" name="Content Placeholder 2">
            <a:extLst>
              <a:ext uri="{FF2B5EF4-FFF2-40B4-BE49-F238E27FC236}">
                <a16:creationId xmlns:a16="http://schemas.microsoft.com/office/drawing/2014/main" id="{E2E440AC-BB71-1849-920F-0026B21B13F8}"/>
              </a:ext>
            </a:extLst>
          </p:cNvPr>
          <p:cNvSpPr>
            <a:spLocks noGrp="1"/>
          </p:cNvSpPr>
          <p:nvPr>
            <p:ph sz="half" idx="1"/>
          </p:nvPr>
        </p:nvSpPr>
        <p:spPr>
          <a:xfrm>
            <a:off x="2314221" y="1825625"/>
            <a:ext cx="7631289"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1145226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410053C-9637-1B43-9DE1-EA39728C5BEE}"/>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Title 1"/>
          <p:cNvSpPr>
            <a:spLocks noGrp="1"/>
          </p:cNvSpPr>
          <p:nvPr>
            <p:ph type="title"/>
          </p:nvPr>
        </p:nvSpPr>
        <p:spPr>
          <a:xfrm>
            <a:off x="838200" y="625072"/>
            <a:ext cx="3932237" cy="1600200"/>
          </a:xfrm>
        </p:spPr>
        <p:txBody>
          <a:bodyPr anchor="b"/>
          <a:lstStyle>
            <a:lvl1pPr>
              <a:defRPr sz="3200" b="1"/>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838200" y="2225272"/>
            <a:ext cx="3932237" cy="345157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endParaRPr lang="es-ES" dirty="0"/>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0BEC3E0-57B4-914B-9277-0A781F130C5C}" type="slidenum">
              <a:rPr lang="es-ES" smtClean="0"/>
              <a:t>‹Nº›</a:t>
            </a:fld>
            <a:endParaRPr lang="es-ES"/>
          </a:p>
        </p:txBody>
      </p:sp>
      <p:sp>
        <p:nvSpPr>
          <p:cNvPr id="10" name="Content Placeholder 2">
            <a:extLst>
              <a:ext uri="{FF2B5EF4-FFF2-40B4-BE49-F238E27FC236}">
                <a16:creationId xmlns:a16="http://schemas.microsoft.com/office/drawing/2014/main" id="{E86FFC74-8A95-3E4B-9A02-442BC5BE18CA}"/>
              </a:ext>
            </a:extLst>
          </p:cNvPr>
          <p:cNvSpPr>
            <a:spLocks noGrp="1"/>
          </p:cNvSpPr>
          <p:nvPr>
            <p:ph sz="half" idx="13"/>
          </p:nvPr>
        </p:nvSpPr>
        <p:spPr>
          <a:xfrm>
            <a:off x="4930422" y="625072"/>
            <a:ext cx="6423378" cy="505177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13809756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410053C-9637-1B43-9DE1-EA39728C5BEE}"/>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5" name="Date Placeholder 4"/>
          <p:cNvSpPr>
            <a:spLocks noGrp="1"/>
          </p:cNvSpPr>
          <p:nvPr>
            <p:ph type="dt" sz="half" idx="10"/>
          </p:nvPr>
        </p:nvSpPr>
        <p:spPr/>
        <p:txBody>
          <a:bodyPr/>
          <a:lstStyle/>
          <a:p>
            <a:endParaRPr lang="es-ES" dirty="0"/>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0BEC3E0-57B4-914B-9277-0A781F130C5C}" type="slidenum">
              <a:rPr lang="es-ES" smtClean="0"/>
              <a:t>‹Nº›</a:t>
            </a:fld>
            <a:endParaRPr lang="es-ES"/>
          </a:p>
        </p:txBody>
      </p:sp>
      <p:sp>
        <p:nvSpPr>
          <p:cNvPr id="11" name="Title 1">
            <a:extLst>
              <a:ext uri="{FF2B5EF4-FFF2-40B4-BE49-F238E27FC236}">
                <a16:creationId xmlns:a16="http://schemas.microsoft.com/office/drawing/2014/main" id="{7AB4534E-A727-EF4A-B432-D9ADB90F91D0}"/>
              </a:ext>
            </a:extLst>
          </p:cNvPr>
          <p:cNvSpPr>
            <a:spLocks noGrp="1"/>
          </p:cNvSpPr>
          <p:nvPr>
            <p:ph type="title"/>
          </p:nvPr>
        </p:nvSpPr>
        <p:spPr>
          <a:xfrm>
            <a:off x="1298222" y="444147"/>
            <a:ext cx="10055578" cy="1325563"/>
          </a:xfrm>
        </p:spPr>
        <p:txBody>
          <a:bodyPr/>
          <a:lstStyle>
            <a:lvl1pPr>
              <a:defRPr b="1"/>
            </a:lvl1pPr>
          </a:lstStyle>
          <a:p>
            <a:r>
              <a:rPr lang="es-ES"/>
              <a:t>Haga clic para modificar el estilo de título del patrón</a:t>
            </a:r>
            <a:endParaRPr lang="en-US" dirty="0"/>
          </a:p>
        </p:txBody>
      </p:sp>
      <p:sp>
        <p:nvSpPr>
          <p:cNvPr id="12" name="Content Placeholder 2">
            <a:extLst>
              <a:ext uri="{FF2B5EF4-FFF2-40B4-BE49-F238E27FC236}">
                <a16:creationId xmlns:a16="http://schemas.microsoft.com/office/drawing/2014/main" id="{4A307855-646A-6249-AC33-BF612EAEA71E}"/>
              </a:ext>
            </a:extLst>
          </p:cNvPr>
          <p:cNvSpPr>
            <a:spLocks noGrp="1"/>
          </p:cNvSpPr>
          <p:nvPr>
            <p:ph sz="half" idx="1"/>
          </p:nvPr>
        </p:nvSpPr>
        <p:spPr>
          <a:xfrm>
            <a:off x="1298221" y="1814059"/>
            <a:ext cx="10055577"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8781157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1B7980-56D4-5A41-955A-D57A03E808A6}"/>
              </a:ext>
            </a:extLst>
          </p:cNvPr>
          <p:cNvPicPr>
            <a:picLocks noChangeAspect="1"/>
          </p:cNvPicPr>
          <p:nvPr userDrawn="1"/>
        </p:nvPicPr>
        <p:blipFill>
          <a:blip r:embed="rId2"/>
          <a:stretch>
            <a:fillRect/>
          </a:stretch>
        </p:blipFill>
        <p:spPr>
          <a:xfrm>
            <a:off x="0" y="-57539"/>
            <a:ext cx="12202886" cy="6973078"/>
          </a:xfrm>
          <a:prstGeom prst="rect">
            <a:avLst/>
          </a:prstGeom>
        </p:spPr>
      </p:pic>
      <p:sp>
        <p:nvSpPr>
          <p:cNvPr id="3" name="Marcador de fecha 2">
            <a:extLst>
              <a:ext uri="{FF2B5EF4-FFF2-40B4-BE49-F238E27FC236}">
                <a16:creationId xmlns:a16="http://schemas.microsoft.com/office/drawing/2014/main" id="{9898138D-21AB-A042-AE80-20ABCA8D12F0}"/>
              </a:ext>
            </a:extLst>
          </p:cNvPr>
          <p:cNvSpPr>
            <a:spLocks noGrp="1"/>
          </p:cNvSpPr>
          <p:nvPr>
            <p:ph type="dt" sz="half" idx="10"/>
          </p:nvPr>
        </p:nvSpPr>
        <p:spPr/>
        <p:txBody>
          <a:bodyPr/>
          <a:lstStyle/>
          <a:p>
            <a:endParaRPr lang="es-ES" dirty="0"/>
          </a:p>
        </p:txBody>
      </p:sp>
      <p:sp>
        <p:nvSpPr>
          <p:cNvPr id="4" name="Marcador de pie de página 3">
            <a:extLst>
              <a:ext uri="{FF2B5EF4-FFF2-40B4-BE49-F238E27FC236}">
                <a16:creationId xmlns:a16="http://schemas.microsoft.com/office/drawing/2014/main" id="{3AFEEB47-77B7-FD4F-AC2D-BDA2A28FE83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7A09DD1-E6A9-7643-94F0-7EE5B2E4DC1B}"/>
              </a:ext>
            </a:extLst>
          </p:cNvPr>
          <p:cNvSpPr>
            <a:spLocks noGrp="1"/>
          </p:cNvSpPr>
          <p:nvPr>
            <p:ph type="sldNum" sz="quarter" idx="12"/>
          </p:nvPr>
        </p:nvSpPr>
        <p:spPr/>
        <p:txBody>
          <a:bodyPr/>
          <a:lstStyle/>
          <a:p>
            <a:fld id="{00BEC3E0-57B4-914B-9277-0A781F130C5C}" type="slidenum">
              <a:rPr lang="es-ES" smtClean="0"/>
              <a:t>‹Nº›</a:t>
            </a:fld>
            <a:endParaRPr lang="es-ES"/>
          </a:p>
        </p:txBody>
      </p:sp>
      <p:sp>
        <p:nvSpPr>
          <p:cNvPr id="9" name="Content Placeholder 2">
            <a:extLst>
              <a:ext uri="{FF2B5EF4-FFF2-40B4-BE49-F238E27FC236}">
                <a16:creationId xmlns:a16="http://schemas.microsoft.com/office/drawing/2014/main" id="{27F7278A-B52A-E84F-B1AC-30F6C93DB032}"/>
              </a:ext>
            </a:extLst>
          </p:cNvPr>
          <p:cNvSpPr>
            <a:spLocks noGrp="1"/>
          </p:cNvSpPr>
          <p:nvPr>
            <p:ph idx="1"/>
          </p:nvPr>
        </p:nvSpPr>
        <p:spPr>
          <a:xfrm>
            <a:off x="1941689" y="2005012"/>
            <a:ext cx="91411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0" name="Título 12">
            <a:extLst>
              <a:ext uri="{FF2B5EF4-FFF2-40B4-BE49-F238E27FC236}">
                <a16:creationId xmlns:a16="http://schemas.microsoft.com/office/drawing/2014/main" id="{A2EE5D3E-280E-2E4D-BDE1-A3C339E478C3}"/>
              </a:ext>
            </a:extLst>
          </p:cNvPr>
          <p:cNvSpPr>
            <a:spLocks noGrp="1"/>
          </p:cNvSpPr>
          <p:nvPr>
            <p:ph type="title"/>
          </p:nvPr>
        </p:nvSpPr>
        <p:spPr>
          <a:xfrm>
            <a:off x="1941687" y="544512"/>
            <a:ext cx="9141179" cy="1325563"/>
          </a:xfrm>
        </p:spPr>
        <p:txBody>
          <a:bodyPr/>
          <a:lstStyle>
            <a:lvl1pPr>
              <a:defRPr b="1"/>
            </a:lvl1pPr>
          </a:lstStyle>
          <a:p>
            <a:r>
              <a:rPr lang="es-ES" dirty="0"/>
              <a:t>Haga clic para modificar el estilo de título del patrón</a:t>
            </a:r>
          </a:p>
        </p:txBody>
      </p:sp>
    </p:spTree>
    <p:extLst>
      <p:ext uri="{BB962C8B-B14F-4D97-AF65-F5344CB8AC3E}">
        <p14:creationId xmlns:p14="http://schemas.microsoft.com/office/powerpoint/2010/main" val="3385534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ítulo y objetos">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25C23A37-7B18-4447-B117-A01EE89CB53A}"/>
              </a:ext>
            </a:extLst>
          </p:cNvPr>
          <p:cNvPicPr>
            <a:picLocks noChangeAspect="1"/>
          </p:cNvPicPr>
          <p:nvPr userDrawn="1"/>
        </p:nvPicPr>
        <p:blipFill>
          <a:blip r:embed="rId2"/>
          <a:stretch>
            <a:fillRect/>
          </a:stretch>
        </p:blipFill>
        <p:spPr>
          <a:xfrm>
            <a:off x="0" y="-59418"/>
            <a:ext cx="12192000" cy="6966857"/>
          </a:xfrm>
          <a:prstGeom prst="rect">
            <a:avLst/>
          </a:prstGeom>
        </p:spPr>
      </p:pic>
      <p:sp>
        <p:nvSpPr>
          <p:cNvPr id="3" name="Content Placeholder 2"/>
          <p:cNvSpPr>
            <a:spLocks noGrp="1"/>
          </p:cNvSpPr>
          <p:nvPr>
            <p:ph idx="1"/>
          </p:nvPr>
        </p:nvSpPr>
        <p:spPr>
          <a:xfrm>
            <a:off x="2212622" y="1825625"/>
            <a:ext cx="91411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0" name="Marcador de fecha 9">
            <a:extLst>
              <a:ext uri="{FF2B5EF4-FFF2-40B4-BE49-F238E27FC236}">
                <a16:creationId xmlns:a16="http://schemas.microsoft.com/office/drawing/2014/main" id="{F9160E22-68F7-2A42-951E-B3B14E374F84}"/>
              </a:ext>
            </a:extLst>
          </p:cNvPr>
          <p:cNvSpPr>
            <a:spLocks noGrp="1"/>
          </p:cNvSpPr>
          <p:nvPr>
            <p:ph type="dt" sz="half" idx="10"/>
          </p:nvPr>
        </p:nvSpPr>
        <p:spPr/>
        <p:txBody>
          <a:bodyPr/>
          <a:lstStyle/>
          <a:p>
            <a:endParaRPr lang="es-ES" dirty="0"/>
          </a:p>
        </p:txBody>
      </p:sp>
      <p:sp>
        <p:nvSpPr>
          <p:cNvPr id="11" name="Marcador de pie de página 10">
            <a:extLst>
              <a:ext uri="{FF2B5EF4-FFF2-40B4-BE49-F238E27FC236}">
                <a16:creationId xmlns:a16="http://schemas.microsoft.com/office/drawing/2014/main" id="{709C2094-D884-CE43-9A60-939C0BD1F0AB}"/>
              </a:ext>
            </a:extLst>
          </p:cNvPr>
          <p:cNvSpPr>
            <a:spLocks noGrp="1"/>
          </p:cNvSpPr>
          <p:nvPr>
            <p:ph type="ftr" sz="quarter" idx="11"/>
          </p:nvPr>
        </p:nvSpPr>
        <p:spPr/>
        <p:txBody>
          <a:bodyPr/>
          <a:lstStyle/>
          <a:p>
            <a:endParaRPr lang="es-ES" dirty="0"/>
          </a:p>
        </p:txBody>
      </p:sp>
      <p:sp>
        <p:nvSpPr>
          <p:cNvPr id="12" name="Marcador de número de diapositiva 11">
            <a:extLst>
              <a:ext uri="{FF2B5EF4-FFF2-40B4-BE49-F238E27FC236}">
                <a16:creationId xmlns:a16="http://schemas.microsoft.com/office/drawing/2014/main" id="{9D63D113-343E-7D45-A764-3FA3CFBA9CCB}"/>
              </a:ext>
            </a:extLst>
          </p:cNvPr>
          <p:cNvSpPr>
            <a:spLocks noGrp="1"/>
          </p:cNvSpPr>
          <p:nvPr>
            <p:ph type="sldNum" sz="quarter" idx="12"/>
          </p:nvPr>
        </p:nvSpPr>
        <p:spPr/>
        <p:txBody>
          <a:bodyPr/>
          <a:lstStyle/>
          <a:p>
            <a:fld id="{00BEC3E0-57B4-914B-9277-0A781F130C5C}" type="slidenum">
              <a:rPr lang="es-ES" smtClean="0"/>
              <a:t>‹Nº›</a:t>
            </a:fld>
            <a:endParaRPr lang="es-ES" dirty="0"/>
          </a:p>
        </p:txBody>
      </p:sp>
      <p:sp>
        <p:nvSpPr>
          <p:cNvPr id="13" name="Título 12">
            <a:extLst>
              <a:ext uri="{FF2B5EF4-FFF2-40B4-BE49-F238E27FC236}">
                <a16:creationId xmlns:a16="http://schemas.microsoft.com/office/drawing/2014/main" id="{C94EAB81-5A61-E145-80E7-CEA6E6C5EA1F}"/>
              </a:ext>
            </a:extLst>
          </p:cNvPr>
          <p:cNvSpPr>
            <a:spLocks noGrp="1"/>
          </p:cNvSpPr>
          <p:nvPr>
            <p:ph type="title"/>
          </p:nvPr>
        </p:nvSpPr>
        <p:spPr>
          <a:xfrm>
            <a:off x="2212620" y="365125"/>
            <a:ext cx="9141179" cy="1325563"/>
          </a:xfrm>
        </p:spPr>
        <p:txBody>
          <a:bodyPr/>
          <a:lstStyle>
            <a:lvl1pPr>
              <a:defRPr b="1"/>
            </a:lvl1pPr>
          </a:lstStyle>
          <a:p>
            <a:r>
              <a:rPr lang="es-ES" dirty="0"/>
              <a:t>Haga clic para modificar el estilo de título del patrón</a:t>
            </a:r>
          </a:p>
        </p:txBody>
      </p:sp>
    </p:spTree>
    <p:extLst>
      <p:ext uri="{BB962C8B-B14F-4D97-AF65-F5344CB8AC3E}">
        <p14:creationId xmlns:p14="http://schemas.microsoft.com/office/powerpoint/2010/main" val="21376658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Dos objetos">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9D7FA481-BFBD-F042-A70C-8F2B047AABE6}"/>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Title 1"/>
          <p:cNvSpPr>
            <a:spLocks noGrp="1"/>
          </p:cNvSpPr>
          <p:nvPr>
            <p:ph type="title"/>
          </p:nvPr>
        </p:nvSpPr>
        <p:spPr>
          <a:xfrm>
            <a:off x="2314222" y="365125"/>
            <a:ext cx="7631289" cy="1325563"/>
          </a:xfrm>
        </p:spPr>
        <p:txBody>
          <a:bodyPr/>
          <a:lstStyle>
            <a:lvl1pPr>
              <a:defRPr b="1"/>
            </a:lvl1pPr>
          </a:lstStyle>
          <a:p>
            <a:r>
              <a:rPr lang="es-ES" dirty="0"/>
              <a:t>Haga clic para modificar el estilo de título del patrón</a:t>
            </a:r>
            <a:endParaRPr lang="en-US" dirty="0"/>
          </a:p>
        </p:txBody>
      </p:sp>
      <p:sp>
        <p:nvSpPr>
          <p:cNvPr id="3" name="Content Placeholder 2"/>
          <p:cNvSpPr>
            <a:spLocks noGrp="1"/>
          </p:cNvSpPr>
          <p:nvPr>
            <p:ph sz="half" idx="1"/>
          </p:nvPr>
        </p:nvSpPr>
        <p:spPr>
          <a:xfrm>
            <a:off x="2314222" y="1825625"/>
            <a:ext cx="36801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endParaRPr lang="es-ES" dirty="0"/>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0BEC3E0-57B4-914B-9277-0A781F130C5C}" type="slidenum">
              <a:rPr lang="es-ES" smtClean="0"/>
              <a:t>‹Nº›</a:t>
            </a:fld>
            <a:endParaRPr lang="es-ES"/>
          </a:p>
        </p:txBody>
      </p:sp>
      <p:sp>
        <p:nvSpPr>
          <p:cNvPr id="11" name="Content Placeholder 2">
            <a:extLst>
              <a:ext uri="{FF2B5EF4-FFF2-40B4-BE49-F238E27FC236}">
                <a16:creationId xmlns:a16="http://schemas.microsoft.com/office/drawing/2014/main" id="{B768731F-F5D3-614A-8EF1-A56FDDBC09BC}"/>
              </a:ext>
            </a:extLst>
          </p:cNvPr>
          <p:cNvSpPr>
            <a:spLocks noGrp="1"/>
          </p:cNvSpPr>
          <p:nvPr>
            <p:ph sz="half" idx="13"/>
          </p:nvPr>
        </p:nvSpPr>
        <p:spPr>
          <a:xfrm>
            <a:off x="6265333" y="1825625"/>
            <a:ext cx="36801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40598285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Dos objetos">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9D7FA481-BFBD-F042-A70C-8F2B047AABE6}"/>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Title 1"/>
          <p:cNvSpPr>
            <a:spLocks noGrp="1"/>
          </p:cNvSpPr>
          <p:nvPr>
            <p:ph type="title"/>
          </p:nvPr>
        </p:nvSpPr>
        <p:spPr>
          <a:xfrm>
            <a:off x="2314222" y="365125"/>
            <a:ext cx="7631289" cy="1325563"/>
          </a:xfrm>
        </p:spPr>
        <p:txBody>
          <a:bodyPr/>
          <a:lstStyle>
            <a:lvl1pPr>
              <a:defRPr b="1"/>
            </a:lvl1pPr>
          </a:lstStyle>
          <a:p>
            <a:r>
              <a:rPr lang="es-ES" dirty="0"/>
              <a:t>Haga clic para modificar el estilo de título del patrón</a:t>
            </a:r>
            <a:endParaRPr lang="en-US" dirty="0"/>
          </a:p>
        </p:txBody>
      </p:sp>
      <p:sp>
        <p:nvSpPr>
          <p:cNvPr id="3" name="Content Placeholder 2"/>
          <p:cNvSpPr>
            <a:spLocks noGrp="1"/>
          </p:cNvSpPr>
          <p:nvPr>
            <p:ph sz="half" idx="1"/>
          </p:nvPr>
        </p:nvSpPr>
        <p:spPr>
          <a:xfrm>
            <a:off x="2314222" y="1825625"/>
            <a:ext cx="763128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endParaRPr lang="es-ES" dirty="0"/>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0BEC3E0-57B4-914B-9277-0A781F130C5C}" type="slidenum">
              <a:rPr lang="es-ES" smtClean="0"/>
              <a:t>‹Nº›</a:t>
            </a:fld>
            <a:endParaRPr lang="es-ES"/>
          </a:p>
        </p:txBody>
      </p:sp>
    </p:spTree>
    <p:extLst>
      <p:ext uri="{BB962C8B-B14F-4D97-AF65-F5344CB8AC3E}">
        <p14:creationId xmlns:p14="http://schemas.microsoft.com/office/powerpoint/2010/main" val="20914233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Comparación">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F8193D3D-7C1A-F842-91DE-8C0C29656668}"/>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Title 1"/>
          <p:cNvSpPr>
            <a:spLocks noGrp="1"/>
          </p:cNvSpPr>
          <p:nvPr>
            <p:ph type="title"/>
          </p:nvPr>
        </p:nvSpPr>
        <p:spPr>
          <a:xfrm>
            <a:off x="838200" y="365125"/>
            <a:ext cx="8689622" cy="1325563"/>
          </a:xfrm>
        </p:spPr>
        <p:txBody>
          <a:bodyPr/>
          <a:lstStyle>
            <a:lvl1pPr>
              <a:defRPr b="1"/>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681163"/>
            <a:ext cx="10515600"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8200" y="2505075"/>
            <a:ext cx="1051560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00BEC3E0-57B4-914B-9277-0A781F130C5C}" type="slidenum">
              <a:rPr lang="es-ES" smtClean="0"/>
              <a:t>‹Nº›</a:t>
            </a:fld>
            <a:endParaRPr lang="es-ES"/>
          </a:p>
        </p:txBody>
      </p:sp>
    </p:spTree>
    <p:extLst>
      <p:ext uri="{BB962C8B-B14F-4D97-AF65-F5344CB8AC3E}">
        <p14:creationId xmlns:p14="http://schemas.microsoft.com/office/powerpoint/2010/main" val="42012660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Comparación">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F8193D3D-7C1A-F842-91DE-8C0C29656668}"/>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Title 1"/>
          <p:cNvSpPr>
            <a:spLocks noGrp="1"/>
          </p:cNvSpPr>
          <p:nvPr>
            <p:ph type="title"/>
          </p:nvPr>
        </p:nvSpPr>
        <p:spPr>
          <a:xfrm>
            <a:off x="838200" y="365125"/>
            <a:ext cx="8689622" cy="1325563"/>
          </a:xfrm>
        </p:spPr>
        <p:txBody>
          <a:bodyPr/>
          <a:lstStyle>
            <a:lvl1pPr algn="l">
              <a:defRPr b="1">
                <a:solidFill>
                  <a:schemeClr val="accent1"/>
                </a:solidFill>
              </a:defRPr>
            </a:lvl1pPr>
          </a:lstStyle>
          <a:p>
            <a:r>
              <a:rPr lang="es-ES" dirty="0"/>
              <a:t>Haga clic para modificar el estilo de título del patrón</a:t>
            </a:r>
            <a:endParaRPr lang="en-US" dirty="0"/>
          </a:p>
        </p:txBody>
      </p:sp>
      <p:sp>
        <p:nvSpPr>
          <p:cNvPr id="4" name="Content Placeholder 3"/>
          <p:cNvSpPr>
            <a:spLocks noGrp="1"/>
          </p:cNvSpPr>
          <p:nvPr>
            <p:ph sz="half" idx="2"/>
          </p:nvPr>
        </p:nvSpPr>
        <p:spPr>
          <a:xfrm>
            <a:off x="838200" y="1690688"/>
            <a:ext cx="10515600" cy="449897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00BEC3E0-57B4-914B-9277-0A781F130C5C}" type="slidenum">
              <a:rPr lang="es-ES" smtClean="0"/>
              <a:t>‹Nº›</a:t>
            </a:fld>
            <a:endParaRPr lang="es-ES"/>
          </a:p>
        </p:txBody>
      </p:sp>
    </p:spTree>
    <p:extLst>
      <p:ext uri="{BB962C8B-B14F-4D97-AF65-F5344CB8AC3E}">
        <p14:creationId xmlns:p14="http://schemas.microsoft.com/office/powerpoint/2010/main" val="14452818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Comparación">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F8193D3D-7C1A-F842-91DE-8C0C29656668}"/>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Title 1"/>
          <p:cNvSpPr>
            <a:spLocks noGrp="1"/>
          </p:cNvSpPr>
          <p:nvPr>
            <p:ph type="title"/>
          </p:nvPr>
        </p:nvSpPr>
        <p:spPr>
          <a:xfrm>
            <a:off x="1828800" y="365125"/>
            <a:ext cx="7699022" cy="1325563"/>
          </a:xfrm>
        </p:spPr>
        <p:txBody>
          <a:bodyPr/>
          <a:lstStyle>
            <a:lvl1pPr algn="l">
              <a:defRPr b="1">
                <a:solidFill>
                  <a:schemeClr val="accent1"/>
                </a:solidFill>
              </a:defRPr>
            </a:lvl1pPr>
          </a:lstStyle>
          <a:p>
            <a:r>
              <a:rPr lang="es-ES" dirty="0"/>
              <a:t>Haga clic para modificar el estilo de título del patrón</a:t>
            </a:r>
            <a:endParaRPr lang="en-US" dirty="0"/>
          </a:p>
        </p:txBody>
      </p:sp>
      <p:sp>
        <p:nvSpPr>
          <p:cNvPr id="4" name="Content Placeholder 3"/>
          <p:cNvSpPr>
            <a:spLocks noGrp="1"/>
          </p:cNvSpPr>
          <p:nvPr>
            <p:ph sz="half" idx="2"/>
          </p:nvPr>
        </p:nvSpPr>
        <p:spPr>
          <a:xfrm>
            <a:off x="1828800" y="1690688"/>
            <a:ext cx="9525000" cy="449897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00BEC3E0-57B4-914B-9277-0A781F130C5C}" type="slidenum">
              <a:rPr lang="es-ES" smtClean="0"/>
              <a:t>‹Nº›</a:t>
            </a:fld>
            <a:endParaRPr lang="es-ES"/>
          </a:p>
        </p:txBody>
      </p:sp>
    </p:spTree>
    <p:extLst>
      <p:ext uri="{BB962C8B-B14F-4D97-AF65-F5344CB8AC3E}">
        <p14:creationId xmlns:p14="http://schemas.microsoft.com/office/powerpoint/2010/main" val="40209424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Solo el títul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208AF4D-2DDD-5C40-979D-5F6391F7A3E0}"/>
              </a:ext>
            </a:extLst>
          </p:cNvPr>
          <p:cNvPicPr>
            <a:picLocks noChangeAspect="1"/>
          </p:cNvPicPr>
          <p:nvPr userDrawn="1"/>
        </p:nvPicPr>
        <p:blipFill>
          <a:blip r:embed="rId2"/>
          <a:stretch>
            <a:fillRect/>
          </a:stretch>
        </p:blipFill>
        <p:spPr>
          <a:xfrm>
            <a:off x="-10886" y="-60649"/>
            <a:ext cx="12213771" cy="6979298"/>
          </a:xfrm>
          <a:prstGeom prst="rect">
            <a:avLst/>
          </a:prstGeom>
        </p:spPr>
      </p:pic>
      <p:sp>
        <p:nvSpPr>
          <p:cNvPr id="3" name="Date Placeholder 2"/>
          <p:cNvSpPr>
            <a:spLocks noGrp="1"/>
          </p:cNvSpPr>
          <p:nvPr>
            <p:ph type="dt" sz="half" idx="10"/>
          </p:nvPr>
        </p:nvSpPr>
        <p:spPr/>
        <p:txBody>
          <a:bodyPr/>
          <a:lstStyle/>
          <a:p>
            <a:endParaRPr lang="es-ES" dirty="0"/>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00BEC3E0-57B4-914B-9277-0A781F130C5C}" type="slidenum">
              <a:rPr lang="es-ES" smtClean="0"/>
              <a:t>‹Nº›</a:t>
            </a:fld>
            <a:endParaRPr lang="es-ES"/>
          </a:p>
        </p:txBody>
      </p:sp>
      <p:sp>
        <p:nvSpPr>
          <p:cNvPr id="8" name="Title 1">
            <a:extLst>
              <a:ext uri="{FF2B5EF4-FFF2-40B4-BE49-F238E27FC236}">
                <a16:creationId xmlns:a16="http://schemas.microsoft.com/office/drawing/2014/main" id="{61BBAD3E-E6BA-4446-B87A-3B07CC5BC80A}"/>
              </a:ext>
            </a:extLst>
          </p:cNvPr>
          <p:cNvSpPr>
            <a:spLocks noGrp="1"/>
          </p:cNvSpPr>
          <p:nvPr>
            <p:ph type="title"/>
          </p:nvPr>
        </p:nvSpPr>
        <p:spPr>
          <a:xfrm>
            <a:off x="838200" y="365125"/>
            <a:ext cx="9807222" cy="1325563"/>
          </a:xfrm>
        </p:spPr>
        <p:txBody>
          <a:bodyPr/>
          <a:lstStyle>
            <a:lvl1pPr>
              <a:defRPr b="1"/>
            </a:lvl1pPr>
          </a:lstStyle>
          <a:p>
            <a:r>
              <a:rPr lang="es-ES"/>
              <a:t>Haga clic para modificar el estilo de título del patrón</a:t>
            </a:r>
            <a:endParaRPr lang="en-US" dirty="0"/>
          </a:p>
        </p:txBody>
      </p:sp>
      <p:sp>
        <p:nvSpPr>
          <p:cNvPr id="9" name="Text Placeholder 2">
            <a:extLst>
              <a:ext uri="{FF2B5EF4-FFF2-40B4-BE49-F238E27FC236}">
                <a16:creationId xmlns:a16="http://schemas.microsoft.com/office/drawing/2014/main" id="{6B4EF087-4B74-E048-9E76-1EBBB51D31B7}"/>
              </a:ext>
            </a:extLst>
          </p:cNvPr>
          <p:cNvSpPr>
            <a:spLocks noGrp="1"/>
          </p:cNvSpPr>
          <p:nvPr>
            <p:ph type="body" idx="1"/>
          </p:nvPr>
        </p:nvSpPr>
        <p:spPr>
          <a:xfrm>
            <a:off x="838200" y="1681163"/>
            <a:ext cx="10515600"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los estilos de texto del patrón</a:t>
            </a:r>
          </a:p>
        </p:txBody>
      </p:sp>
      <p:sp>
        <p:nvSpPr>
          <p:cNvPr id="10" name="Content Placeholder 3">
            <a:extLst>
              <a:ext uri="{FF2B5EF4-FFF2-40B4-BE49-F238E27FC236}">
                <a16:creationId xmlns:a16="http://schemas.microsoft.com/office/drawing/2014/main" id="{C0734AC2-4C8E-A645-AD8F-49C68E709AEB}"/>
              </a:ext>
            </a:extLst>
          </p:cNvPr>
          <p:cNvSpPr>
            <a:spLocks noGrp="1"/>
          </p:cNvSpPr>
          <p:nvPr>
            <p:ph sz="half" idx="2"/>
          </p:nvPr>
        </p:nvSpPr>
        <p:spPr>
          <a:xfrm>
            <a:off x="838200" y="2505075"/>
            <a:ext cx="1051560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9589605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En blanc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9D2D9FE9-D7D7-D74E-9DA9-D488A12D10DE}"/>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Date Placeholder 1"/>
          <p:cNvSpPr>
            <a:spLocks noGrp="1"/>
          </p:cNvSpPr>
          <p:nvPr>
            <p:ph type="dt" sz="half" idx="10"/>
          </p:nvPr>
        </p:nvSpPr>
        <p:spPr/>
        <p:txBody>
          <a:bodyPr/>
          <a:lstStyle/>
          <a:p>
            <a:endParaRPr lang="es-ES" dirty="0"/>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00BEC3E0-57B4-914B-9277-0A781F130C5C}" type="slidenum">
              <a:rPr lang="es-ES" smtClean="0"/>
              <a:t>‹Nº›</a:t>
            </a:fld>
            <a:endParaRPr lang="es-ES"/>
          </a:p>
        </p:txBody>
      </p:sp>
      <p:sp>
        <p:nvSpPr>
          <p:cNvPr id="8" name="Title 1">
            <a:extLst>
              <a:ext uri="{FF2B5EF4-FFF2-40B4-BE49-F238E27FC236}">
                <a16:creationId xmlns:a16="http://schemas.microsoft.com/office/drawing/2014/main" id="{F5B0374A-62FD-D34D-8DCD-B17442AC32DF}"/>
              </a:ext>
            </a:extLst>
          </p:cNvPr>
          <p:cNvSpPr>
            <a:spLocks noGrp="1"/>
          </p:cNvSpPr>
          <p:nvPr>
            <p:ph type="title"/>
          </p:nvPr>
        </p:nvSpPr>
        <p:spPr>
          <a:xfrm>
            <a:off x="1298222" y="444147"/>
            <a:ext cx="10055578" cy="1325563"/>
          </a:xfrm>
        </p:spPr>
        <p:txBody>
          <a:bodyPr/>
          <a:lstStyle>
            <a:lvl1pPr>
              <a:defRPr b="1"/>
            </a:lvl1pPr>
          </a:lstStyle>
          <a:p>
            <a:r>
              <a:rPr lang="es-ES" dirty="0"/>
              <a:t>Haga clic para modificar el estilo de título del patrón</a:t>
            </a:r>
            <a:endParaRPr lang="en-US" dirty="0"/>
          </a:p>
        </p:txBody>
      </p:sp>
      <p:sp>
        <p:nvSpPr>
          <p:cNvPr id="9" name="Content Placeholder 2">
            <a:extLst>
              <a:ext uri="{FF2B5EF4-FFF2-40B4-BE49-F238E27FC236}">
                <a16:creationId xmlns:a16="http://schemas.microsoft.com/office/drawing/2014/main" id="{A09D6F1D-4A54-FC47-8AE4-5984784449D5}"/>
              </a:ext>
            </a:extLst>
          </p:cNvPr>
          <p:cNvSpPr>
            <a:spLocks noGrp="1"/>
          </p:cNvSpPr>
          <p:nvPr>
            <p:ph sz="half" idx="1"/>
          </p:nvPr>
        </p:nvSpPr>
        <p:spPr>
          <a:xfrm>
            <a:off x="1298222" y="1814059"/>
            <a:ext cx="47977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Content Placeholder 2">
            <a:extLst>
              <a:ext uri="{FF2B5EF4-FFF2-40B4-BE49-F238E27FC236}">
                <a16:creationId xmlns:a16="http://schemas.microsoft.com/office/drawing/2014/main" id="{DB5F93FB-0829-1945-A1E0-122248AE24A7}"/>
              </a:ext>
            </a:extLst>
          </p:cNvPr>
          <p:cNvSpPr>
            <a:spLocks noGrp="1"/>
          </p:cNvSpPr>
          <p:nvPr>
            <p:ph sz="half" idx="13"/>
          </p:nvPr>
        </p:nvSpPr>
        <p:spPr>
          <a:xfrm>
            <a:off x="6556022" y="1814059"/>
            <a:ext cx="47977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5350506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En blanc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9D2D9FE9-D7D7-D74E-9DA9-D488A12D10DE}"/>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Date Placeholder 1"/>
          <p:cNvSpPr>
            <a:spLocks noGrp="1"/>
          </p:cNvSpPr>
          <p:nvPr>
            <p:ph type="dt" sz="half" idx="10"/>
          </p:nvPr>
        </p:nvSpPr>
        <p:spPr/>
        <p:txBody>
          <a:bodyPr/>
          <a:lstStyle/>
          <a:p>
            <a:endParaRPr lang="es-ES" dirty="0"/>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00BEC3E0-57B4-914B-9277-0A781F130C5C}" type="slidenum">
              <a:rPr lang="es-ES" smtClean="0"/>
              <a:t>‹Nº›</a:t>
            </a:fld>
            <a:endParaRPr lang="es-ES"/>
          </a:p>
        </p:txBody>
      </p:sp>
      <p:sp>
        <p:nvSpPr>
          <p:cNvPr id="8" name="Title 1">
            <a:extLst>
              <a:ext uri="{FF2B5EF4-FFF2-40B4-BE49-F238E27FC236}">
                <a16:creationId xmlns:a16="http://schemas.microsoft.com/office/drawing/2014/main" id="{F5B0374A-62FD-D34D-8DCD-B17442AC32DF}"/>
              </a:ext>
            </a:extLst>
          </p:cNvPr>
          <p:cNvSpPr>
            <a:spLocks noGrp="1"/>
          </p:cNvSpPr>
          <p:nvPr>
            <p:ph type="title"/>
          </p:nvPr>
        </p:nvSpPr>
        <p:spPr>
          <a:xfrm>
            <a:off x="1298222" y="444147"/>
            <a:ext cx="10055578" cy="1325563"/>
          </a:xfrm>
        </p:spPr>
        <p:txBody>
          <a:bodyPr/>
          <a:lstStyle>
            <a:lvl1pPr>
              <a:defRPr b="1"/>
            </a:lvl1pPr>
          </a:lstStyle>
          <a:p>
            <a:r>
              <a:rPr lang="es-ES" dirty="0"/>
              <a:t>Haga clic para modificar el estilo de título del patrón</a:t>
            </a:r>
            <a:endParaRPr lang="en-US" dirty="0"/>
          </a:p>
        </p:txBody>
      </p:sp>
      <p:sp>
        <p:nvSpPr>
          <p:cNvPr id="9" name="Content Placeholder 2">
            <a:extLst>
              <a:ext uri="{FF2B5EF4-FFF2-40B4-BE49-F238E27FC236}">
                <a16:creationId xmlns:a16="http://schemas.microsoft.com/office/drawing/2014/main" id="{A09D6F1D-4A54-FC47-8AE4-5984784449D5}"/>
              </a:ext>
            </a:extLst>
          </p:cNvPr>
          <p:cNvSpPr>
            <a:spLocks noGrp="1"/>
          </p:cNvSpPr>
          <p:nvPr>
            <p:ph sz="half" idx="1"/>
          </p:nvPr>
        </p:nvSpPr>
        <p:spPr>
          <a:xfrm>
            <a:off x="1298221" y="1814059"/>
            <a:ext cx="10055577"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22644798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Contenido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965FA848-3818-D941-9EC7-A178C3E86DC6}"/>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5" name="Date Placeholder 4"/>
          <p:cNvSpPr>
            <a:spLocks noGrp="1"/>
          </p:cNvSpPr>
          <p:nvPr>
            <p:ph type="dt" sz="half" idx="10"/>
          </p:nvPr>
        </p:nvSpPr>
        <p:spPr/>
        <p:txBody>
          <a:bodyPr/>
          <a:lstStyle/>
          <a:p>
            <a:endParaRPr lang="es-ES" dirty="0"/>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0BEC3E0-57B4-914B-9277-0A781F130C5C}" type="slidenum">
              <a:rPr lang="es-ES" smtClean="0"/>
              <a:t>‹Nº›</a:t>
            </a:fld>
            <a:endParaRPr lang="es-ES"/>
          </a:p>
        </p:txBody>
      </p:sp>
      <p:sp>
        <p:nvSpPr>
          <p:cNvPr id="10" name="Title 1">
            <a:extLst>
              <a:ext uri="{FF2B5EF4-FFF2-40B4-BE49-F238E27FC236}">
                <a16:creationId xmlns:a16="http://schemas.microsoft.com/office/drawing/2014/main" id="{60BE2041-C239-7E42-89B3-FF2D631C7B95}"/>
              </a:ext>
            </a:extLst>
          </p:cNvPr>
          <p:cNvSpPr>
            <a:spLocks noGrp="1"/>
          </p:cNvSpPr>
          <p:nvPr>
            <p:ph type="title"/>
          </p:nvPr>
        </p:nvSpPr>
        <p:spPr>
          <a:xfrm>
            <a:off x="2314222" y="365125"/>
            <a:ext cx="7631289" cy="1325563"/>
          </a:xfrm>
        </p:spPr>
        <p:txBody>
          <a:bodyPr/>
          <a:lstStyle>
            <a:lvl1pPr>
              <a:defRPr b="1"/>
            </a:lvl1pPr>
          </a:lstStyle>
          <a:p>
            <a:r>
              <a:rPr lang="es-ES" dirty="0"/>
              <a:t>Haga clic para modificar el estilo de título del patrón</a:t>
            </a:r>
            <a:endParaRPr lang="en-US" dirty="0"/>
          </a:p>
        </p:txBody>
      </p:sp>
      <p:sp>
        <p:nvSpPr>
          <p:cNvPr id="11" name="Content Placeholder 2">
            <a:extLst>
              <a:ext uri="{FF2B5EF4-FFF2-40B4-BE49-F238E27FC236}">
                <a16:creationId xmlns:a16="http://schemas.microsoft.com/office/drawing/2014/main" id="{E2E440AC-BB71-1849-920F-0026B21B13F8}"/>
              </a:ext>
            </a:extLst>
          </p:cNvPr>
          <p:cNvSpPr>
            <a:spLocks noGrp="1"/>
          </p:cNvSpPr>
          <p:nvPr>
            <p:ph sz="half" idx="1"/>
          </p:nvPr>
        </p:nvSpPr>
        <p:spPr>
          <a:xfrm>
            <a:off x="2314222" y="1825625"/>
            <a:ext cx="36801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2" name="Content Placeholder 2">
            <a:extLst>
              <a:ext uri="{FF2B5EF4-FFF2-40B4-BE49-F238E27FC236}">
                <a16:creationId xmlns:a16="http://schemas.microsoft.com/office/drawing/2014/main" id="{703F2BE7-9A81-2C48-AA4C-8ECE44C1F47A}"/>
              </a:ext>
            </a:extLst>
          </p:cNvPr>
          <p:cNvSpPr>
            <a:spLocks noGrp="1"/>
          </p:cNvSpPr>
          <p:nvPr>
            <p:ph sz="half" idx="13"/>
          </p:nvPr>
        </p:nvSpPr>
        <p:spPr>
          <a:xfrm>
            <a:off x="6265333" y="1825625"/>
            <a:ext cx="36801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6738985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Contenido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965FA848-3818-D941-9EC7-A178C3E86DC6}"/>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5" name="Date Placeholder 4"/>
          <p:cNvSpPr>
            <a:spLocks noGrp="1"/>
          </p:cNvSpPr>
          <p:nvPr>
            <p:ph type="dt" sz="half" idx="10"/>
          </p:nvPr>
        </p:nvSpPr>
        <p:spPr/>
        <p:txBody>
          <a:bodyPr/>
          <a:lstStyle/>
          <a:p>
            <a:endParaRPr lang="es-ES" dirty="0"/>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0BEC3E0-57B4-914B-9277-0A781F130C5C}" type="slidenum">
              <a:rPr lang="es-ES" smtClean="0"/>
              <a:t>‹Nº›</a:t>
            </a:fld>
            <a:endParaRPr lang="es-ES"/>
          </a:p>
        </p:txBody>
      </p:sp>
      <p:sp>
        <p:nvSpPr>
          <p:cNvPr id="10" name="Title 1">
            <a:extLst>
              <a:ext uri="{FF2B5EF4-FFF2-40B4-BE49-F238E27FC236}">
                <a16:creationId xmlns:a16="http://schemas.microsoft.com/office/drawing/2014/main" id="{60BE2041-C239-7E42-89B3-FF2D631C7B95}"/>
              </a:ext>
            </a:extLst>
          </p:cNvPr>
          <p:cNvSpPr>
            <a:spLocks noGrp="1"/>
          </p:cNvSpPr>
          <p:nvPr>
            <p:ph type="title"/>
          </p:nvPr>
        </p:nvSpPr>
        <p:spPr>
          <a:xfrm>
            <a:off x="2314222" y="365125"/>
            <a:ext cx="7631289" cy="1325563"/>
          </a:xfrm>
        </p:spPr>
        <p:txBody>
          <a:bodyPr/>
          <a:lstStyle>
            <a:lvl1pPr>
              <a:defRPr b="1"/>
            </a:lvl1pPr>
          </a:lstStyle>
          <a:p>
            <a:r>
              <a:rPr lang="es-ES" dirty="0"/>
              <a:t>Haga clic para modificar el estilo de título del patrón</a:t>
            </a:r>
            <a:endParaRPr lang="en-US" dirty="0"/>
          </a:p>
        </p:txBody>
      </p:sp>
      <p:sp>
        <p:nvSpPr>
          <p:cNvPr id="11" name="Content Placeholder 2">
            <a:extLst>
              <a:ext uri="{FF2B5EF4-FFF2-40B4-BE49-F238E27FC236}">
                <a16:creationId xmlns:a16="http://schemas.microsoft.com/office/drawing/2014/main" id="{E2E440AC-BB71-1849-920F-0026B21B13F8}"/>
              </a:ext>
            </a:extLst>
          </p:cNvPr>
          <p:cNvSpPr>
            <a:spLocks noGrp="1"/>
          </p:cNvSpPr>
          <p:nvPr>
            <p:ph sz="half" idx="1"/>
          </p:nvPr>
        </p:nvSpPr>
        <p:spPr>
          <a:xfrm>
            <a:off x="2314221" y="1825625"/>
            <a:ext cx="7631289"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5787653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410053C-9637-1B43-9DE1-EA39728C5BEE}"/>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2" name="Title 1"/>
          <p:cNvSpPr>
            <a:spLocks noGrp="1"/>
          </p:cNvSpPr>
          <p:nvPr>
            <p:ph type="title"/>
          </p:nvPr>
        </p:nvSpPr>
        <p:spPr>
          <a:xfrm>
            <a:off x="838200" y="625072"/>
            <a:ext cx="3932237" cy="1600200"/>
          </a:xfrm>
        </p:spPr>
        <p:txBody>
          <a:bodyPr anchor="b"/>
          <a:lstStyle>
            <a:lvl1pPr>
              <a:defRPr sz="3200" b="1"/>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838200" y="2225272"/>
            <a:ext cx="3932237" cy="345157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endParaRPr lang="es-ES" dirty="0"/>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0BEC3E0-57B4-914B-9277-0A781F130C5C}" type="slidenum">
              <a:rPr lang="es-ES" smtClean="0"/>
              <a:t>‹Nº›</a:t>
            </a:fld>
            <a:endParaRPr lang="es-ES"/>
          </a:p>
        </p:txBody>
      </p:sp>
      <p:sp>
        <p:nvSpPr>
          <p:cNvPr id="10" name="Content Placeholder 2">
            <a:extLst>
              <a:ext uri="{FF2B5EF4-FFF2-40B4-BE49-F238E27FC236}">
                <a16:creationId xmlns:a16="http://schemas.microsoft.com/office/drawing/2014/main" id="{E86FFC74-8A95-3E4B-9A02-442BC5BE18CA}"/>
              </a:ext>
            </a:extLst>
          </p:cNvPr>
          <p:cNvSpPr>
            <a:spLocks noGrp="1"/>
          </p:cNvSpPr>
          <p:nvPr>
            <p:ph sz="half" idx="13"/>
          </p:nvPr>
        </p:nvSpPr>
        <p:spPr>
          <a:xfrm>
            <a:off x="4930422" y="625072"/>
            <a:ext cx="6423378" cy="505177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10207665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0410053C-9637-1B43-9DE1-EA39728C5BEE}"/>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5" name="Date Placeholder 4"/>
          <p:cNvSpPr>
            <a:spLocks noGrp="1"/>
          </p:cNvSpPr>
          <p:nvPr>
            <p:ph type="dt" sz="half" idx="10"/>
          </p:nvPr>
        </p:nvSpPr>
        <p:spPr/>
        <p:txBody>
          <a:bodyPr/>
          <a:lstStyle/>
          <a:p>
            <a:endParaRPr lang="es-ES" dirty="0"/>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0BEC3E0-57B4-914B-9277-0A781F130C5C}" type="slidenum">
              <a:rPr lang="es-ES" smtClean="0"/>
              <a:t>‹Nº›</a:t>
            </a:fld>
            <a:endParaRPr lang="es-ES"/>
          </a:p>
        </p:txBody>
      </p:sp>
      <p:sp>
        <p:nvSpPr>
          <p:cNvPr id="11" name="Title 1">
            <a:extLst>
              <a:ext uri="{FF2B5EF4-FFF2-40B4-BE49-F238E27FC236}">
                <a16:creationId xmlns:a16="http://schemas.microsoft.com/office/drawing/2014/main" id="{7AB4534E-A727-EF4A-B432-D9ADB90F91D0}"/>
              </a:ext>
            </a:extLst>
          </p:cNvPr>
          <p:cNvSpPr>
            <a:spLocks noGrp="1"/>
          </p:cNvSpPr>
          <p:nvPr>
            <p:ph type="title"/>
          </p:nvPr>
        </p:nvSpPr>
        <p:spPr>
          <a:xfrm>
            <a:off x="1298222" y="444147"/>
            <a:ext cx="10055578" cy="1325563"/>
          </a:xfrm>
        </p:spPr>
        <p:txBody>
          <a:bodyPr/>
          <a:lstStyle>
            <a:lvl1pPr>
              <a:defRPr b="1"/>
            </a:lvl1pPr>
          </a:lstStyle>
          <a:p>
            <a:r>
              <a:rPr lang="es-ES"/>
              <a:t>Haga clic para modificar el estilo de título del patrón</a:t>
            </a:r>
            <a:endParaRPr lang="en-US" dirty="0"/>
          </a:p>
        </p:txBody>
      </p:sp>
      <p:sp>
        <p:nvSpPr>
          <p:cNvPr id="12" name="Content Placeholder 2">
            <a:extLst>
              <a:ext uri="{FF2B5EF4-FFF2-40B4-BE49-F238E27FC236}">
                <a16:creationId xmlns:a16="http://schemas.microsoft.com/office/drawing/2014/main" id="{4A307855-646A-6249-AC33-BF612EAEA71E}"/>
              </a:ext>
            </a:extLst>
          </p:cNvPr>
          <p:cNvSpPr>
            <a:spLocks noGrp="1"/>
          </p:cNvSpPr>
          <p:nvPr>
            <p:ph sz="half" idx="1"/>
          </p:nvPr>
        </p:nvSpPr>
        <p:spPr>
          <a:xfrm>
            <a:off x="1298221" y="1814059"/>
            <a:ext cx="10055577"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6507347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ítulo y texto vertical">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7FC9881F-3119-2E4E-A446-5F8973302D27}"/>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4" name="Date Placeholder 3"/>
          <p:cNvSpPr>
            <a:spLocks noGrp="1"/>
          </p:cNvSpPr>
          <p:nvPr>
            <p:ph type="dt" sz="half" idx="10"/>
          </p:nvPr>
        </p:nvSpPr>
        <p:spPr/>
        <p:txBody>
          <a:bodyPr/>
          <a:lstStyle/>
          <a:p>
            <a:endParaRPr lang="es-ES" dirty="0"/>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0BEC3E0-57B4-914B-9277-0A781F130C5C}" type="slidenum">
              <a:rPr lang="es-ES" smtClean="0"/>
              <a:t>‹Nº›</a:t>
            </a:fld>
            <a:endParaRPr lang="es-ES"/>
          </a:p>
        </p:txBody>
      </p:sp>
      <p:sp>
        <p:nvSpPr>
          <p:cNvPr id="9" name="Title 1">
            <a:extLst>
              <a:ext uri="{FF2B5EF4-FFF2-40B4-BE49-F238E27FC236}">
                <a16:creationId xmlns:a16="http://schemas.microsoft.com/office/drawing/2014/main" id="{4CAF929C-4206-4145-86CE-4D75481BA559}"/>
              </a:ext>
            </a:extLst>
          </p:cNvPr>
          <p:cNvSpPr>
            <a:spLocks noGrp="1"/>
          </p:cNvSpPr>
          <p:nvPr>
            <p:ph type="title"/>
          </p:nvPr>
        </p:nvSpPr>
        <p:spPr>
          <a:xfrm>
            <a:off x="1298222" y="771525"/>
            <a:ext cx="10055578" cy="1225833"/>
          </a:xfrm>
        </p:spPr>
        <p:txBody>
          <a:bodyPr/>
          <a:lstStyle>
            <a:lvl1pPr>
              <a:defRPr b="1"/>
            </a:lvl1pPr>
          </a:lstStyle>
          <a:p>
            <a:r>
              <a:rPr lang="es-ES"/>
              <a:t>Haga clic para modificar el estilo de título del patrón</a:t>
            </a:r>
            <a:endParaRPr lang="en-US" dirty="0"/>
          </a:p>
        </p:txBody>
      </p:sp>
      <p:sp>
        <p:nvSpPr>
          <p:cNvPr id="10" name="Content Placeholder 2">
            <a:extLst>
              <a:ext uri="{FF2B5EF4-FFF2-40B4-BE49-F238E27FC236}">
                <a16:creationId xmlns:a16="http://schemas.microsoft.com/office/drawing/2014/main" id="{398D1F33-2D1C-1844-B47F-39BE759DEF98}"/>
              </a:ext>
            </a:extLst>
          </p:cNvPr>
          <p:cNvSpPr>
            <a:spLocks noGrp="1"/>
          </p:cNvSpPr>
          <p:nvPr>
            <p:ph sz="half" idx="1"/>
          </p:nvPr>
        </p:nvSpPr>
        <p:spPr>
          <a:xfrm>
            <a:off x="1298221" y="2141437"/>
            <a:ext cx="10055577" cy="40239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41520792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ítulo y texto vertical">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7FC9881F-3119-2E4E-A446-5F8973302D27}"/>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4" name="Date Placeholder 3"/>
          <p:cNvSpPr>
            <a:spLocks noGrp="1"/>
          </p:cNvSpPr>
          <p:nvPr>
            <p:ph type="dt" sz="half" idx="10"/>
          </p:nvPr>
        </p:nvSpPr>
        <p:spPr/>
        <p:txBody>
          <a:bodyPr/>
          <a:lstStyle/>
          <a:p>
            <a:endParaRPr lang="es-ES" dirty="0"/>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0BEC3E0-57B4-914B-9277-0A781F130C5C}" type="slidenum">
              <a:rPr lang="es-ES" smtClean="0"/>
              <a:t>‹Nº›</a:t>
            </a:fld>
            <a:endParaRPr lang="es-ES"/>
          </a:p>
        </p:txBody>
      </p:sp>
      <p:sp>
        <p:nvSpPr>
          <p:cNvPr id="11" name="Title 1">
            <a:extLst>
              <a:ext uri="{FF2B5EF4-FFF2-40B4-BE49-F238E27FC236}">
                <a16:creationId xmlns:a16="http://schemas.microsoft.com/office/drawing/2014/main" id="{D63FE290-FD3E-A345-8674-66DEB25469C9}"/>
              </a:ext>
            </a:extLst>
          </p:cNvPr>
          <p:cNvSpPr>
            <a:spLocks noGrp="1"/>
          </p:cNvSpPr>
          <p:nvPr>
            <p:ph type="ctrTitle"/>
          </p:nvPr>
        </p:nvSpPr>
        <p:spPr>
          <a:xfrm>
            <a:off x="1524000" y="1309688"/>
            <a:ext cx="9144000" cy="2387600"/>
          </a:xfrm>
        </p:spPr>
        <p:txBody>
          <a:bodyPr anchor="b">
            <a:normAutofit/>
          </a:bodyPr>
          <a:lstStyle>
            <a:lvl1pPr algn="ctr">
              <a:defRPr sz="5000" b="1"/>
            </a:lvl1pPr>
          </a:lstStyle>
          <a:p>
            <a:r>
              <a:rPr lang="es-ES" dirty="0"/>
              <a:t>Haga clic para modificar el estilo de título del patrón</a:t>
            </a:r>
            <a:endParaRPr lang="en-US" dirty="0"/>
          </a:p>
        </p:txBody>
      </p:sp>
      <p:sp>
        <p:nvSpPr>
          <p:cNvPr id="12" name="Subtitle 2">
            <a:extLst>
              <a:ext uri="{FF2B5EF4-FFF2-40B4-BE49-F238E27FC236}">
                <a16:creationId xmlns:a16="http://schemas.microsoft.com/office/drawing/2014/main" id="{32D5F6D9-4807-904B-92C8-3035870F02D0}"/>
              </a:ext>
            </a:extLst>
          </p:cNvPr>
          <p:cNvSpPr>
            <a:spLocks noGrp="1"/>
          </p:cNvSpPr>
          <p:nvPr>
            <p:ph type="subTitle" idx="1"/>
          </p:nvPr>
        </p:nvSpPr>
        <p:spPr>
          <a:xfrm>
            <a:off x="1524000" y="3697288"/>
            <a:ext cx="9144000" cy="1560512"/>
          </a:xfrm>
        </p:spPr>
        <p:txBody>
          <a:bodyPr/>
          <a:lstStyle>
            <a:lvl1pPr marL="0" indent="0" algn="ctr">
              <a:buNone/>
              <a:defRPr sz="2400" i="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Haga clic para modificar el estilo de subtítulo del patrón</a:t>
            </a:r>
            <a:endParaRPr lang="en-US" dirty="0"/>
          </a:p>
        </p:txBody>
      </p:sp>
    </p:spTree>
    <p:extLst>
      <p:ext uri="{BB962C8B-B14F-4D97-AF65-F5344CB8AC3E}">
        <p14:creationId xmlns:p14="http://schemas.microsoft.com/office/powerpoint/2010/main" val="18715911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ítulo vertical y text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93E0BF6-08D9-A84E-BE05-1A2D4C533F18}"/>
              </a:ext>
            </a:extLst>
          </p:cNvPr>
          <p:cNvPicPr>
            <a:picLocks noChangeAspect="1"/>
          </p:cNvPicPr>
          <p:nvPr userDrawn="1"/>
        </p:nvPicPr>
        <p:blipFill>
          <a:blip r:embed="rId2"/>
          <a:stretch>
            <a:fillRect/>
          </a:stretch>
        </p:blipFill>
        <p:spPr>
          <a:xfrm>
            <a:off x="0" y="-54429"/>
            <a:ext cx="12192000" cy="6966857"/>
          </a:xfrm>
          <a:prstGeom prst="rect">
            <a:avLst/>
          </a:prstGeom>
        </p:spPr>
      </p:pic>
      <p:sp>
        <p:nvSpPr>
          <p:cNvPr id="4" name="Date Placeholder 3"/>
          <p:cNvSpPr>
            <a:spLocks noGrp="1"/>
          </p:cNvSpPr>
          <p:nvPr>
            <p:ph type="dt" sz="half" idx="10"/>
          </p:nvPr>
        </p:nvSpPr>
        <p:spPr/>
        <p:txBody>
          <a:bodyPr/>
          <a:lstStyle/>
          <a:p>
            <a:endParaRPr lang="es-ES" dirty="0"/>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0BEC3E0-57B4-914B-9277-0A781F130C5C}" type="slidenum">
              <a:rPr lang="es-ES" smtClean="0"/>
              <a:t>‹Nº›</a:t>
            </a:fld>
            <a:endParaRPr lang="es-ES"/>
          </a:p>
        </p:txBody>
      </p:sp>
      <p:sp>
        <p:nvSpPr>
          <p:cNvPr id="9" name="Content Placeholder 2">
            <a:extLst>
              <a:ext uri="{FF2B5EF4-FFF2-40B4-BE49-F238E27FC236}">
                <a16:creationId xmlns:a16="http://schemas.microsoft.com/office/drawing/2014/main" id="{BA1C7013-5437-BE41-A924-654896D42858}"/>
              </a:ext>
            </a:extLst>
          </p:cNvPr>
          <p:cNvSpPr>
            <a:spLocks noGrp="1"/>
          </p:cNvSpPr>
          <p:nvPr>
            <p:ph idx="1"/>
          </p:nvPr>
        </p:nvSpPr>
        <p:spPr>
          <a:xfrm>
            <a:off x="2212622" y="1825625"/>
            <a:ext cx="91411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0" name="Título 12">
            <a:extLst>
              <a:ext uri="{FF2B5EF4-FFF2-40B4-BE49-F238E27FC236}">
                <a16:creationId xmlns:a16="http://schemas.microsoft.com/office/drawing/2014/main" id="{AFAB719B-27CE-DF45-A393-B5FCD71687B3}"/>
              </a:ext>
            </a:extLst>
          </p:cNvPr>
          <p:cNvSpPr>
            <a:spLocks noGrp="1"/>
          </p:cNvSpPr>
          <p:nvPr>
            <p:ph type="title"/>
          </p:nvPr>
        </p:nvSpPr>
        <p:spPr>
          <a:xfrm>
            <a:off x="2212620" y="365125"/>
            <a:ext cx="9141179" cy="1325563"/>
          </a:xfrm>
        </p:spPr>
        <p:txBody>
          <a:bodyPr/>
          <a:lstStyle>
            <a:lvl1pPr>
              <a:defRPr b="1"/>
            </a:lvl1pPr>
          </a:lstStyle>
          <a:p>
            <a:r>
              <a:rPr lang="es-ES" dirty="0"/>
              <a:t>Haga clic para modificar el estilo de título del patrón</a:t>
            </a:r>
          </a:p>
        </p:txBody>
      </p:sp>
    </p:spTree>
    <p:extLst>
      <p:ext uri="{BB962C8B-B14F-4D97-AF65-F5344CB8AC3E}">
        <p14:creationId xmlns:p14="http://schemas.microsoft.com/office/powerpoint/2010/main" val="2706509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ADCE31E-9613-2B48-A75D-EEDA5FE85D9A}"/>
              </a:ext>
            </a:extLst>
          </p:cNvPr>
          <p:cNvPicPr>
            <a:picLocks noChangeAspect="1"/>
          </p:cNvPicPr>
          <p:nvPr userDrawn="1"/>
        </p:nvPicPr>
        <p:blipFill>
          <a:blip r:embed="rId2"/>
          <a:stretch>
            <a:fillRect/>
          </a:stretch>
        </p:blipFill>
        <p:spPr>
          <a:xfrm>
            <a:off x="-10886" y="-60649"/>
            <a:ext cx="12213771" cy="6979298"/>
          </a:xfrm>
          <a:prstGeom prst="rect">
            <a:avLst/>
          </a:prstGeom>
        </p:spPr>
      </p:pic>
      <p:sp>
        <p:nvSpPr>
          <p:cNvPr id="3" name="Marcador de fecha 2">
            <a:extLst>
              <a:ext uri="{FF2B5EF4-FFF2-40B4-BE49-F238E27FC236}">
                <a16:creationId xmlns:a16="http://schemas.microsoft.com/office/drawing/2014/main" id="{9C54FE51-91A5-A341-A863-617885AA5473}"/>
              </a:ext>
            </a:extLst>
          </p:cNvPr>
          <p:cNvSpPr>
            <a:spLocks noGrp="1"/>
          </p:cNvSpPr>
          <p:nvPr>
            <p:ph type="dt" sz="half" idx="10"/>
          </p:nvPr>
        </p:nvSpPr>
        <p:spPr/>
        <p:txBody>
          <a:bodyPr/>
          <a:lstStyle/>
          <a:p>
            <a:endParaRPr lang="es-ES" dirty="0"/>
          </a:p>
        </p:txBody>
      </p:sp>
      <p:sp>
        <p:nvSpPr>
          <p:cNvPr id="4" name="Marcador de pie de página 3">
            <a:extLst>
              <a:ext uri="{FF2B5EF4-FFF2-40B4-BE49-F238E27FC236}">
                <a16:creationId xmlns:a16="http://schemas.microsoft.com/office/drawing/2014/main" id="{5B038E69-1E2B-C24A-AE89-0BCE04187A9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AF29ED9A-48A6-7A43-ADAB-7FD3C64BD3E9}"/>
              </a:ext>
            </a:extLst>
          </p:cNvPr>
          <p:cNvSpPr>
            <a:spLocks noGrp="1"/>
          </p:cNvSpPr>
          <p:nvPr>
            <p:ph type="sldNum" sz="quarter" idx="12"/>
          </p:nvPr>
        </p:nvSpPr>
        <p:spPr/>
        <p:txBody>
          <a:bodyPr/>
          <a:lstStyle/>
          <a:p>
            <a:fld id="{00BEC3E0-57B4-914B-9277-0A781F130C5C}" type="slidenum">
              <a:rPr lang="es-ES" smtClean="0"/>
              <a:t>‹Nº›</a:t>
            </a:fld>
            <a:endParaRPr lang="es-ES"/>
          </a:p>
        </p:txBody>
      </p:sp>
      <p:sp>
        <p:nvSpPr>
          <p:cNvPr id="8" name="Content Placeholder 2">
            <a:extLst>
              <a:ext uri="{FF2B5EF4-FFF2-40B4-BE49-F238E27FC236}">
                <a16:creationId xmlns:a16="http://schemas.microsoft.com/office/drawing/2014/main" id="{DB44EF90-FCE5-1148-8497-01C1B049ED5E}"/>
              </a:ext>
            </a:extLst>
          </p:cNvPr>
          <p:cNvSpPr>
            <a:spLocks noGrp="1"/>
          </p:cNvSpPr>
          <p:nvPr>
            <p:ph idx="1"/>
          </p:nvPr>
        </p:nvSpPr>
        <p:spPr>
          <a:xfrm>
            <a:off x="1525412" y="2141714"/>
            <a:ext cx="91411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9" name="Título 12">
            <a:extLst>
              <a:ext uri="{FF2B5EF4-FFF2-40B4-BE49-F238E27FC236}">
                <a16:creationId xmlns:a16="http://schemas.microsoft.com/office/drawing/2014/main" id="{CE19C5F3-985A-6548-8946-249EC6D0DBE0}"/>
              </a:ext>
            </a:extLst>
          </p:cNvPr>
          <p:cNvSpPr>
            <a:spLocks noGrp="1"/>
          </p:cNvSpPr>
          <p:nvPr>
            <p:ph type="title"/>
          </p:nvPr>
        </p:nvSpPr>
        <p:spPr>
          <a:xfrm>
            <a:off x="1525410" y="681214"/>
            <a:ext cx="9141179" cy="1325563"/>
          </a:xfrm>
        </p:spPr>
        <p:txBody>
          <a:bodyPr/>
          <a:lstStyle>
            <a:lvl1pPr>
              <a:defRPr b="1"/>
            </a:lvl1pPr>
          </a:lstStyle>
          <a:p>
            <a:r>
              <a:rPr lang="es-ES" dirty="0"/>
              <a:t>Haga clic para modificar el estilo de título del patrón</a:t>
            </a:r>
          </a:p>
        </p:txBody>
      </p:sp>
    </p:spTree>
    <p:extLst>
      <p:ext uri="{BB962C8B-B14F-4D97-AF65-F5344CB8AC3E}">
        <p14:creationId xmlns:p14="http://schemas.microsoft.com/office/powerpoint/2010/main" val="18969603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Diseño personalizad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E31B7980-56D4-5A41-955A-D57A03E808A6}"/>
              </a:ext>
            </a:extLst>
          </p:cNvPr>
          <p:cNvPicPr>
            <a:picLocks noChangeAspect="1"/>
          </p:cNvPicPr>
          <p:nvPr userDrawn="1"/>
        </p:nvPicPr>
        <p:blipFill>
          <a:blip r:embed="rId2"/>
          <a:stretch>
            <a:fillRect/>
          </a:stretch>
        </p:blipFill>
        <p:spPr>
          <a:xfrm>
            <a:off x="0" y="-57539"/>
            <a:ext cx="12202886" cy="6973078"/>
          </a:xfrm>
          <a:prstGeom prst="rect">
            <a:avLst/>
          </a:prstGeom>
        </p:spPr>
      </p:pic>
      <p:sp>
        <p:nvSpPr>
          <p:cNvPr id="3" name="Marcador de fecha 2">
            <a:extLst>
              <a:ext uri="{FF2B5EF4-FFF2-40B4-BE49-F238E27FC236}">
                <a16:creationId xmlns:a16="http://schemas.microsoft.com/office/drawing/2014/main" id="{9898138D-21AB-A042-AE80-20ABCA8D12F0}"/>
              </a:ext>
            </a:extLst>
          </p:cNvPr>
          <p:cNvSpPr>
            <a:spLocks noGrp="1"/>
          </p:cNvSpPr>
          <p:nvPr>
            <p:ph type="dt" sz="half" idx="10"/>
          </p:nvPr>
        </p:nvSpPr>
        <p:spPr/>
        <p:txBody>
          <a:bodyPr/>
          <a:lstStyle/>
          <a:p>
            <a:endParaRPr lang="es-ES" dirty="0"/>
          </a:p>
        </p:txBody>
      </p:sp>
      <p:sp>
        <p:nvSpPr>
          <p:cNvPr id="4" name="Marcador de pie de página 3">
            <a:extLst>
              <a:ext uri="{FF2B5EF4-FFF2-40B4-BE49-F238E27FC236}">
                <a16:creationId xmlns:a16="http://schemas.microsoft.com/office/drawing/2014/main" id="{3AFEEB47-77B7-FD4F-AC2D-BDA2A28FE83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7A09DD1-E6A9-7643-94F0-7EE5B2E4DC1B}"/>
              </a:ext>
            </a:extLst>
          </p:cNvPr>
          <p:cNvSpPr>
            <a:spLocks noGrp="1"/>
          </p:cNvSpPr>
          <p:nvPr>
            <p:ph type="sldNum" sz="quarter" idx="12"/>
          </p:nvPr>
        </p:nvSpPr>
        <p:spPr/>
        <p:txBody>
          <a:bodyPr/>
          <a:lstStyle/>
          <a:p>
            <a:fld id="{00BEC3E0-57B4-914B-9277-0A781F130C5C}" type="slidenum">
              <a:rPr lang="es-ES" smtClean="0"/>
              <a:t>‹Nº›</a:t>
            </a:fld>
            <a:endParaRPr lang="es-ES"/>
          </a:p>
        </p:txBody>
      </p:sp>
      <p:sp>
        <p:nvSpPr>
          <p:cNvPr id="9" name="Content Placeholder 2">
            <a:extLst>
              <a:ext uri="{FF2B5EF4-FFF2-40B4-BE49-F238E27FC236}">
                <a16:creationId xmlns:a16="http://schemas.microsoft.com/office/drawing/2014/main" id="{27F7278A-B52A-E84F-B1AC-30F6C93DB032}"/>
              </a:ext>
            </a:extLst>
          </p:cNvPr>
          <p:cNvSpPr>
            <a:spLocks noGrp="1"/>
          </p:cNvSpPr>
          <p:nvPr>
            <p:ph idx="1"/>
          </p:nvPr>
        </p:nvSpPr>
        <p:spPr>
          <a:xfrm>
            <a:off x="1941689" y="2005012"/>
            <a:ext cx="9141178"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0" name="Título 12">
            <a:extLst>
              <a:ext uri="{FF2B5EF4-FFF2-40B4-BE49-F238E27FC236}">
                <a16:creationId xmlns:a16="http://schemas.microsoft.com/office/drawing/2014/main" id="{A2EE5D3E-280E-2E4D-BDE1-A3C339E478C3}"/>
              </a:ext>
            </a:extLst>
          </p:cNvPr>
          <p:cNvSpPr>
            <a:spLocks noGrp="1"/>
          </p:cNvSpPr>
          <p:nvPr>
            <p:ph type="title"/>
          </p:nvPr>
        </p:nvSpPr>
        <p:spPr>
          <a:xfrm>
            <a:off x="1941687" y="544512"/>
            <a:ext cx="9141179" cy="1325563"/>
          </a:xfrm>
        </p:spPr>
        <p:txBody>
          <a:bodyPr/>
          <a:lstStyle>
            <a:lvl1pPr>
              <a:defRPr b="1"/>
            </a:lvl1pPr>
          </a:lstStyle>
          <a:p>
            <a:r>
              <a:rPr lang="es-ES" dirty="0"/>
              <a:t>Haga clic para modificar el estilo de título del patrón</a:t>
            </a:r>
          </a:p>
        </p:txBody>
      </p:sp>
    </p:spTree>
    <p:extLst>
      <p:ext uri="{BB962C8B-B14F-4D97-AF65-F5344CB8AC3E}">
        <p14:creationId xmlns:p14="http://schemas.microsoft.com/office/powerpoint/2010/main" val="109706286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00BEC3E0-57B4-914B-9277-0A781F130C5C}" type="slidenum">
              <a:rPr lang="es-ES" smtClean="0"/>
              <a:pPr/>
              <a:t>‹Nº›</a:t>
            </a:fld>
            <a:endParaRPr lang="es-ES"/>
          </a:p>
        </p:txBody>
      </p:sp>
    </p:spTree>
    <p:extLst>
      <p:ext uri="{BB962C8B-B14F-4D97-AF65-F5344CB8AC3E}">
        <p14:creationId xmlns:p14="http://schemas.microsoft.com/office/powerpoint/2010/main" val="3334442183"/>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10" r:id="rId30"/>
    <p:sldLayoutId id="2147483712" r:id="rId31"/>
    <p:sldLayoutId id="2147483722" r:id="rId32"/>
    <p:sldLayoutId id="2147483713" r:id="rId33"/>
    <p:sldLayoutId id="2147483727" r:id="rId34"/>
    <p:sldLayoutId id="2147483729" r:id="rId35"/>
    <p:sldLayoutId id="2147483714" r:id="rId36"/>
    <p:sldLayoutId id="2147483715" r:id="rId37"/>
    <p:sldLayoutId id="2147483723" r:id="rId38"/>
    <p:sldLayoutId id="2147483716" r:id="rId39"/>
    <p:sldLayoutId id="2147483724" r:id="rId40"/>
    <p:sldLayoutId id="2147483717" r:id="rId41"/>
    <p:sldLayoutId id="2147483725" r:id="rId42"/>
    <p:sldLayoutId id="2147483718" r:id="rId43"/>
    <p:sldLayoutId id="2147483728" r:id="rId44"/>
    <p:sldLayoutId id="2147483719" r:id="rId45"/>
    <p:sldLayoutId id="2147483720" r:id="rId46"/>
    <p:sldLayoutId id="2147483721" r:id="rId47"/>
  </p:sldLayoutIdLst>
  <p:hf hdr="0" ftr="0" dt="0"/>
  <p:txStyles>
    <p:title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49"/>
        </a:buBlip>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9"/>
        </a:buBlip>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9"/>
        </a:buBlip>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terapiadecompasion.com/" TargetMode="External"/><Relationship Id="rId2" Type="http://schemas.openxmlformats.org/officeDocument/2006/relationships/image" Target="../media/image1.png"/><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0.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0.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0.png"/><Relationship Id="rId1" Type="http://schemas.openxmlformats.org/officeDocument/2006/relationships/slideLayout" Target="../slideLayouts/slideLayout1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7.xml"/><Relationship Id="rId4" Type="http://schemas.openxmlformats.org/officeDocument/2006/relationships/image" Target="../media/image42.png"/></Relationships>
</file>

<file path=ppt/slides/_rels/slide6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8.xml"/><Relationship Id="rId4" Type="http://schemas.openxmlformats.org/officeDocument/2006/relationships/image" Target="../media/image41.png"/></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42.png"/><Relationship Id="rId4" Type="http://schemas.openxmlformats.org/officeDocument/2006/relationships/image" Target="../media/image27.png"/></Relationships>
</file>

<file path=ppt/slides/_rels/slide6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1.png"/></Relationships>
</file>

<file path=ppt/slides/_rels/slide7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7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46.png"/></Relationships>
</file>

<file path=ppt/slides/_rels/slide7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8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ítulo 2">
            <a:extLst>
              <a:ext uri="{FF2B5EF4-FFF2-40B4-BE49-F238E27FC236}">
                <a16:creationId xmlns:a16="http://schemas.microsoft.com/office/drawing/2014/main" id="{5A2DBFEE-02F1-E34D-B444-A22B23296D5B}"/>
              </a:ext>
            </a:extLst>
          </p:cNvPr>
          <p:cNvSpPr>
            <a:spLocks noGrp="1"/>
          </p:cNvSpPr>
          <p:nvPr>
            <p:ph type="subTitle" idx="1"/>
          </p:nvPr>
        </p:nvSpPr>
        <p:spPr>
          <a:xfrm>
            <a:off x="4571999" y="4457060"/>
            <a:ext cx="6018028" cy="1560512"/>
          </a:xfrm>
        </p:spPr>
        <p:txBody>
          <a:bodyPr>
            <a:normAutofit fontScale="92500" lnSpcReduction="10000"/>
          </a:bodyPr>
          <a:lstStyle/>
          <a:p>
            <a:r>
              <a:rPr lang="es-ES" b="1" dirty="0"/>
              <a:t>NOMBRE DEL GRUPO </a:t>
            </a:r>
          </a:p>
          <a:p>
            <a:r>
              <a:rPr lang="es-ES" i="1" dirty="0" err="1"/>
              <a:t>www.masterenmindfulness.com</a:t>
            </a:r>
            <a:endParaRPr lang="es-ES" i="1" dirty="0"/>
          </a:p>
          <a:p>
            <a:r>
              <a:rPr lang="es-ES" i="1" dirty="0"/>
              <a:t>INSTAGRAM </a:t>
            </a:r>
            <a:r>
              <a:rPr lang="es-ES" i="1" dirty="0" err="1"/>
              <a:t>garcia</a:t>
            </a:r>
            <a:r>
              <a:rPr lang="es-ES" i="1" dirty="0"/>
              <a:t> </a:t>
            </a:r>
            <a:r>
              <a:rPr lang="es-ES" i="1" dirty="0" err="1"/>
              <a:t>campayo</a:t>
            </a:r>
            <a:r>
              <a:rPr lang="es-ES" i="1" dirty="0"/>
              <a:t> </a:t>
            </a:r>
          </a:p>
          <a:p>
            <a:r>
              <a:rPr lang="es-ES" i="1" dirty="0"/>
              <a:t>YOUTUBE </a:t>
            </a:r>
            <a:r>
              <a:rPr lang="es-ES" i="1" dirty="0" err="1"/>
              <a:t>Garcia</a:t>
            </a:r>
            <a:r>
              <a:rPr lang="es-ES" i="1" dirty="0"/>
              <a:t> </a:t>
            </a:r>
            <a:r>
              <a:rPr lang="es-ES" i="1" dirty="0" err="1"/>
              <a:t>Campayo</a:t>
            </a:r>
            <a:endParaRPr lang="es-ES" i="1" dirty="0"/>
          </a:p>
        </p:txBody>
      </p:sp>
      <p:sp>
        <p:nvSpPr>
          <p:cNvPr id="4" name="Marcador de número de diapositiva 3">
            <a:extLst>
              <a:ext uri="{FF2B5EF4-FFF2-40B4-BE49-F238E27FC236}">
                <a16:creationId xmlns:a16="http://schemas.microsoft.com/office/drawing/2014/main" id="{65412B81-797E-A140-9BBD-599614AC1BC0}"/>
              </a:ext>
            </a:extLst>
          </p:cNvPr>
          <p:cNvSpPr>
            <a:spLocks noGrp="1"/>
          </p:cNvSpPr>
          <p:nvPr>
            <p:ph type="sldNum" sz="quarter" idx="12"/>
          </p:nvPr>
        </p:nvSpPr>
        <p:spPr/>
        <p:txBody>
          <a:bodyPr/>
          <a:lstStyle/>
          <a:p>
            <a:fld id="{00BEC3E0-57B4-914B-9277-0A781F130C5C}" type="slidenum">
              <a:rPr lang="es-ES" smtClean="0"/>
              <a:pPr/>
              <a:t>1</a:t>
            </a:fld>
            <a:endParaRPr lang="es-ES" dirty="0"/>
          </a:p>
        </p:txBody>
      </p:sp>
      <p:pic>
        <p:nvPicPr>
          <p:cNvPr id="5" name="Imagen 4">
            <a:extLst>
              <a:ext uri="{FF2B5EF4-FFF2-40B4-BE49-F238E27FC236}">
                <a16:creationId xmlns:a16="http://schemas.microsoft.com/office/drawing/2014/main" id="{7A3A55EA-3EDE-6E42-BF7E-AEF6578CF520}"/>
              </a:ext>
            </a:extLst>
          </p:cNvPr>
          <p:cNvPicPr>
            <a:picLocks noChangeAspect="1"/>
          </p:cNvPicPr>
          <p:nvPr/>
        </p:nvPicPr>
        <p:blipFill>
          <a:blip r:embed="rId2"/>
          <a:stretch>
            <a:fillRect/>
          </a:stretch>
        </p:blipFill>
        <p:spPr>
          <a:xfrm>
            <a:off x="1336113" y="1223476"/>
            <a:ext cx="2661624" cy="4411048"/>
          </a:xfrm>
          <a:prstGeom prst="rect">
            <a:avLst/>
          </a:prstGeom>
        </p:spPr>
      </p:pic>
      <p:sp>
        <p:nvSpPr>
          <p:cNvPr id="10" name="Título 1">
            <a:extLst>
              <a:ext uri="{FF2B5EF4-FFF2-40B4-BE49-F238E27FC236}">
                <a16:creationId xmlns:a16="http://schemas.microsoft.com/office/drawing/2014/main" id="{6C200C58-7286-4B4F-8125-AEC1BBA03667}"/>
              </a:ext>
            </a:extLst>
          </p:cNvPr>
          <p:cNvSpPr txBox="1">
            <a:spLocks/>
          </p:cNvSpPr>
          <p:nvPr/>
        </p:nvSpPr>
        <p:spPr>
          <a:xfrm>
            <a:off x="4096235" y="1662287"/>
            <a:ext cx="6969557" cy="15605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5000" b="1" kern="1200">
                <a:solidFill>
                  <a:schemeClr val="tx1"/>
                </a:solidFill>
                <a:latin typeface="+mj-lt"/>
                <a:ea typeface="+mj-ea"/>
                <a:cs typeface="+mj-cs"/>
              </a:defRPr>
            </a:lvl1pPr>
          </a:lstStyle>
          <a:p>
            <a:r>
              <a:rPr lang="es-ES" dirty="0"/>
              <a:t>TERAPIA DE COMPASIÓN BASADA EN LOS ESTILOS DE APEGO</a:t>
            </a:r>
          </a:p>
          <a:p>
            <a:r>
              <a:rPr lang="es-ES" sz="2000" b="0" dirty="0"/>
              <a:t>Javier </a:t>
            </a:r>
            <a:r>
              <a:rPr lang="es-ES" sz="2000" b="0" dirty="0" err="1"/>
              <a:t>Garcia</a:t>
            </a:r>
            <a:r>
              <a:rPr lang="es-ES" sz="2000" b="0" dirty="0"/>
              <a:t> </a:t>
            </a:r>
            <a:r>
              <a:rPr lang="es-ES" sz="2000" b="0" dirty="0" err="1"/>
              <a:t>Campayo</a:t>
            </a:r>
            <a:endParaRPr lang="es-ES" sz="2000" b="0" dirty="0"/>
          </a:p>
          <a:p>
            <a:r>
              <a:rPr lang="es-ES" sz="2000" b="0"/>
              <a:t>Catedrático de </a:t>
            </a:r>
            <a:r>
              <a:rPr lang="es-ES" sz="2000" b="0" dirty="0"/>
              <a:t>Psiquiatría</a:t>
            </a:r>
          </a:p>
          <a:p>
            <a:r>
              <a:rPr lang="es-ES" sz="2000" b="0" dirty="0"/>
              <a:t>Director del Master de </a:t>
            </a:r>
            <a:r>
              <a:rPr lang="es-ES" sz="2000" b="0" dirty="0" err="1"/>
              <a:t>indfulness</a:t>
            </a:r>
            <a:endParaRPr lang="es-ES" sz="2000" b="0" dirty="0"/>
          </a:p>
          <a:p>
            <a:r>
              <a:rPr lang="es-ES" sz="2000" b="0" dirty="0"/>
              <a:t>Universidad de Zaragoza</a:t>
            </a:r>
          </a:p>
        </p:txBody>
      </p:sp>
      <p:grpSp>
        <p:nvGrpSpPr>
          <p:cNvPr id="12" name="Grupo 11">
            <a:extLst>
              <a:ext uri="{FF2B5EF4-FFF2-40B4-BE49-F238E27FC236}">
                <a16:creationId xmlns:a16="http://schemas.microsoft.com/office/drawing/2014/main" id="{F8911686-D22B-6145-8FC3-EDF945F6C208}"/>
              </a:ext>
            </a:extLst>
          </p:cNvPr>
          <p:cNvGrpSpPr/>
          <p:nvPr/>
        </p:nvGrpSpPr>
        <p:grpSpPr>
          <a:xfrm>
            <a:off x="5206956" y="4721687"/>
            <a:ext cx="432468" cy="1295886"/>
            <a:chOff x="5961868" y="4427765"/>
            <a:chExt cx="432468" cy="1163860"/>
          </a:xfrm>
        </p:grpSpPr>
        <p:pic>
          <p:nvPicPr>
            <p:cNvPr id="8" name="Imagen 7">
              <a:extLst>
                <a:ext uri="{FF2B5EF4-FFF2-40B4-BE49-F238E27FC236}">
                  <a16:creationId xmlns:a16="http://schemas.microsoft.com/office/drawing/2014/main" id="{AAD7354B-3317-7349-A6A7-952D2CD8B5DF}"/>
                </a:ext>
              </a:extLst>
            </p:cNvPr>
            <p:cNvPicPr>
              <a:picLocks noChangeAspect="1"/>
            </p:cNvPicPr>
            <p:nvPr/>
          </p:nvPicPr>
          <p:blipFill>
            <a:blip r:embed="rId3"/>
            <a:stretch>
              <a:fillRect/>
            </a:stretch>
          </p:blipFill>
          <p:spPr>
            <a:xfrm>
              <a:off x="5961868" y="4427765"/>
              <a:ext cx="394228" cy="394228"/>
            </a:xfrm>
            <a:prstGeom prst="rect">
              <a:avLst/>
            </a:prstGeom>
          </p:spPr>
        </p:pic>
        <p:pic>
          <p:nvPicPr>
            <p:cNvPr id="3" name="Imagen 2">
              <a:extLst>
                <a:ext uri="{FF2B5EF4-FFF2-40B4-BE49-F238E27FC236}">
                  <a16:creationId xmlns:a16="http://schemas.microsoft.com/office/drawing/2014/main" id="{A7EB01B3-4109-B846-B611-34A271FAC770}"/>
                </a:ext>
              </a:extLst>
            </p:cNvPr>
            <p:cNvPicPr>
              <a:picLocks noChangeAspect="1"/>
            </p:cNvPicPr>
            <p:nvPr/>
          </p:nvPicPr>
          <p:blipFill>
            <a:blip r:embed="rId4"/>
            <a:stretch>
              <a:fillRect/>
            </a:stretch>
          </p:blipFill>
          <p:spPr>
            <a:xfrm>
              <a:off x="5961868" y="4875738"/>
              <a:ext cx="372747" cy="372747"/>
            </a:xfrm>
            <a:prstGeom prst="rect">
              <a:avLst/>
            </a:prstGeom>
          </p:spPr>
        </p:pic>
        <p:pic>
          <p:nvPicPr>
            <p:cNvPr id="11" name="Imagen 10">
              <a:extLst>
                <a:ext uri="{FF2B5EF4-FFF2-40B4-BE49-F238E27FC236}">
                  <a16:creationId xmlns:a16="http://schemas.microsoft.com/office/drawing/2014/main" id="{97D68D7B-B764-EF49-A3E8-CF872437E466}"/>
                </a:ext>
              </a:extLst>
            </p:cNvPr>
            <p:cNvPicPr>
              <a:picLocks noChangeAspect="1"/>
            </p:cNvPicPr>
            <p:nvPr/>
          </p:nvPicPr>
          <p:blipFill rotWithShape="1">
            <a:blip r:embed="rId5"/>
            <a:srcRect r="66815"/>
            <a:stretch/>
          </p:blipFill>
          <p:spPr>
            <a:xfrm>
              <a:off x="5961868" y="5301112"/>
              <a:ext cx="432468" cy="290513"/>
            </a:xfrm>
            <a:prstGeom prst="rect">
              <a:avLst/>
            </a:prstGeom>
          </p:spPr>
        </p:pic>
      </p:grpSp>
    </p:spTree>
    <p:extLst>
      <p:ext uri="{BB962C8B-B14F-4D97-AF65-F5344CB8AC3E}">
        <p14:creationId xmlns:p14="http://schemas.microsoft.com/office/powerpoint/2010/main" val="1463675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4529DE0-1F0A-4D45-93FA-36B1CD9A6EED}"/>
              </a:ext>
            </a:extLst>
          </p:cNvPr>
          <p:cNvPicPr>
            <a:picLocks noChangeAspect="1"/>
          </p:cNvPicPr>
          <p:nvPr/>
        </p:nvPicPr>
        <p:blipFill>
          <a:blip r:embed="rId2"/>
          <a:stretch>
            <a:fillRect/>
          </a:stretch>
        </p:blipFill>
        <p:spPr>
          <a:xfrm>
            <a:off x="3070179" y="2429319"/>
            <a:ext cx="5540421" cy="3990303"/>
          </a:xfrm>
          <a:prstGeom prst="rect">
            <a:avLst/>
          </a:prstGeom>
        </p:spPr>
      </p:pic>
      <p:sp>
        <p:nvSpPr>
          <p:cNvPr id="4" name="Marcador de número de diapositiva 3">
            <a:extLst>
              <a:ext uri="{FF2B5EF4-FFF2-40B4-BE49-F238E27FC236}">
                <a16:creationId xmlns:a16="http://schemas.microsoft.com/office/drawing/2014/main" id="{EC16BF3A-632A-4848-ABB9-09CA8DFB668F}"/>
              </a:ext>
            </a:extLst>
          </p:cNvPr>
          <p:cNvSpPr>
            <a:spLocks noGrp="1"/>
          </p:cNvSpPr>
          <p:nvPr>
            <p:ph type="sldNum" sz="quarter" idx="12"/>
          </p:nvPr>
        </p:nvSpPr>
        <p:spPr/>
        <p:txBody>
          <a:bodyPr/>
          <a:lstStyle/>
          <a:p>
            <a:fld id="{00BEC3E0-57B4-914B-9277-0A781F130C5C}" type="slidenum">
              <a:rPr lang="es-ES" smtClean="0"/>
              <a:pPr/>
              <a:t>2</a:t>
            </a:fld>
            <a:endParaRPr lang="es-ES" dirty="0"/>
          </a:p>
        </p:txBody>
      </p:sp>
      <p:sp>
        <p:nvSpPr>
          <p:cNvPr id="2" name="Título 1">
            <a:extLst>
              <a:ext uri="{FF2B5EF4-FFF2-40B4-BE49-F238E27FC236}">
                <a16:creationId xmlns:a16="http://schemas.microsoft.com/office/drawing/2014/main" id="{E54F7835-D5EF-BA48-BE3E-4D1CB3C95603}"/>
              </a:ext>
            </a:extLst>
          </p:cNvPr>
          <p:cNvSpPr>
            <a:spLocks noGrp="1"/>
          </p:cNvSpPr>
          <p:nvPr>
            <p:ph type="ctrTitle"/>
          </p:nvPr>
        </p:nvSpPr>
        <p:spPr>
          <a:xfrm>
            <a:off x="1524000" y="933666"/>
            <a:ext cx="9144000" cy="2387600"/>
          </a:xfrm>
        </p:spPr>
        <p:txBody>
          <a:bodyPr>
            <a:normAutofit fontScale="90000"/>
          </a:bodyPr>
          <a:lstStyle/>
          <a:p>
            <a:br>
              <a:rPr lang="es-ES" dirty="0">
                <a:solidFill>
                  <a:schemeClr val="accent1"/>
                </a:solidFill>
              </a:rPr>
            </a:br>
            <a:r>
              <a:rPr lang="es-ES" dirty="0">
                <a:solidFill>
                  <a:schemeClr val="tx2"/>
                </a:solidFill>
              </a:rPr>
              <a:t>CONTEXTUALIZACION DE LA COMPASIÓN</a:t>
            </a:r>
            <a:br>
              <a:rPr lang="es-ES" dirty="0">
                <a:solidFill>
                  <a:schemeClr val="tx2"/>
                </a:solidFill>
              </a:rPr>
            </a:br>
            <a:endParaRPr lang="es-ES" dirty="0">
              <a:solidFill>
                <a:schemeClr val="tx2"/>
              </a:solidFill>
            </a:endParaRPr>
          </a:p>
        </p:txBody>
      </p:sp>
    </p:spTree>
    <p:extLst>
      <p:ext uri="{BB962C8B-B14F-4D97-AF65-F5344CB8AC3E}">
        <p14:creationId xmlns:p14="http://schemas.microsoft.com/office/powerpoint/2010/main" val="2229552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A198DE9-3F05-C647-8AAC-2B0382DBE219}"/>
              </a:ext>
            </a:extLst>
          </p:cNvPr>
          <p:cNvSpPr>
            <a:spLocks noGrp="1"/>
          </p:cNvSpPr>
          <p:nvPr>
            <p:ph type="title"/>
          </p:nvPr>
        </p:nvSpPr>
        <p:spPr>
          <a:xfrm>
            <a:off x="829340" y="365125"/>
            <a:ext cx="9303488" cy="1325563"/>
          </a:xfrm>
        </p:spPr>
        <p:txBody>
          <a:bodyPr/>
          <a:lstStyle/>
          <a:p>
            <a:r>
              <a:rPr lang="es-ES" dirty="0">
                <a:solidFill>
                  <a:schemeClr val="accent1"/>
                </a:solidFill>
              </a:rPr>
              <a:t>TIPOS DE MEDITACIONES (</a:t>
            </a:r>
            <a:r>
              <a:rPr lang="es-ES" dirty="0" err="1">
                <a:solidFill>
                  <a:schemeClr val="accent1"/>
                </a:solidFill>
              </a:rPr>
              <a:t>Dahl</a:t>
            </a:r>
            <a:r>
              <a:rPr lang="es-ES" dirty="0">
                <a:solidFill>
                  <a:schemeClr val="accent1"/>
                </a:solidFill>
              </a:rPr>
              <a:t> et al, 2015)</a:t>
            </a:r>
          </a:p>
        </p:txBody>
      </p:sp>
      <p:sp>
        <p:nvSpPr>
          <p:cNvPr id="2" name="Marcador de contenido 1">
            <a:extLst>
              <a:ext uri="{FF2B5EF4-FFF2-40B4-BE49-F238E27FC236}">
                <a16:creationId xmlns:a16="http://schemas.microsoft.com/office/drawing/2014/main" id="{0B5DB612-9E0E-7442-80F7-422E3DEC324F}"/>
              </a:ext>
            </a:extLst>
          </p:cNvPr>
          <p:cNvSpPr>
            <a:spLocks noGrp="1"/>
          </p:cNvSpPr>
          <p:nvPr>
            <p:ph sz="half" idx="2"/>
          </p:nvPr>
        </p:nvSpPr>
        <p:spPr>
          <a:xfrm>
            <a:off x="1828800" y="2222500"/>
            <a:ext cx="9525000" cy="4498975"/>
          </a:xfrm>
        </p:spPr>
        <p:txBody>
          <a:bodyPr/>
          <a:lstStyle/>
          <a:p>
            <a:r>
              <a:rPr lang="es-ES" altLang="es-ES" sz="2800" dirty="0"/>
              <a:t> 1.- ATENCIONALES: </a:t>
            </a:r>
            <a:r>
              <a:rPr lang="es-ES" altLang="es-ES" sz="2800" dirty="0" err="1"/>
              <a:t>Mindfulness</a:t>
            </a:r>
            <a:endParaRPr lang="es-ES" altLang="es-ES" sz="2800" dirty="0"/>
          </a:p>
          <a:p>
            <a:endParaRPr lang="es-ES" altLang="es-ES" sz="2800" dirty="0"/>
          </a:p>
          <a:p>
            <a:r>
              <a:rPr lang="es-ES" altLang="es-ES" sz="2800" dirty="0"/>
              <a:t> 2.- GENERATIVAS: Compasión, Aceptación, Ecuanimidad</a:t>
            </a:r>
          </a:p>
          <a:p>
            <a:endParaRPr lang="es-ES" altLang="es-ES" sz="2800" dirty="0"/>
          </a:p>
          <a:p>
            <a:r>
              <a:rPr lang="es-ES" altLang="es-ES" sz="2800" dirty="0"/>
              <a:t> 3.- DECONSTRUCTIVAS: Vacuidad, No Dualidad</a:t>
            </a:r>
          </a:p>
          <a:p>
            <a:endParaRPr lang="es-ES" altLang="es-ES" dirty="0"/>
          </a:p>
          <a:p>
            <a:pPr marL="0" indent="0">
              <a:buNone/>
            </a:pPr>
            <a:endParaRPr lang="es-ES" dirty="0"/>
          </a:p>
        </p:txBody>
      </p:sp>
      <p:sp>
        <p:nvSpPr>
          <p:cNvPr id="3" name="Marcador de número de diapositiva 2">
            <a:extLst>
              <a:ext uri="{FF2B5EF4-FFF2-40B4-BE49-F238E27FC236}">
                <a16:creationId xmlns:a16="http://schemas.microsoft.com/office/drawing/2014/main" id="{FFA4B68C-501D-CA49-A531-8741EC26CA0B}"/>
              </a:ext>
            </a:extLst>
          </p:cNvPr>
          <p:cNvSpPr>
            <a:spLocks noGrp="1"/>
          </p:cNvSpPr>
          <p:nvPr>
            <p:ph type="sldNum" sz="quarter" idx="12"/>
          </p:nvPr>
        </p:nvSpPr>
        <p:spPr/>
        <p:txBody>
          <a:bodyPr/>
          <a:lstStyle/>
          <a:p>
            <a:fld id="{00BEC3E0-57B4-914B-9277-0A781F130C5C}" type="slidenum">
              <a:rPr lang="es-ES" smtClean="0"/>
              <a:t>3</a:t>
            </a:fld>
            <a:endParaRPr lang="es-ES" dirty="0"/>
          </a:p>
        </p:txBody>
      </p:sp>
    </p:spTree>
    <p:extLst>
      <p:ext uri="{BB962C8B-B14F-4D97-AF65-F5344CB8AC3E}">
        <p14:creationId xmlns:p14="http://schemas.microsoft.com/office/powerpoint/2010/main" val="2223322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A198DE9-3F05-C647-8AAC-2B0382DBE219}"/>
              </a:ext>
            </a:extLst>
          </p:cNvPr>
          <p:cNvSpPr>
            <a:spLocks noGrp="1"/>
          </p:cNvSpPr>
          <p:nvPr>
            <p:ph type="title"/>
          </p:nvPr>
        </p:nvSpPr>
        <p:spPr>
          <a:xfrm>
            <a:off x="829340" y="365125"/>
            <a:ext cx="9303488" cy="1325563"/>
          </a:xfrm>
        </p:spPr>
        <p:txBody>
          <a:bodyPr/>
          <a:lstStyle/>
          <a:p>
            <a:r>
              <a:rPr lang="es-ES" dirty="0">
                <a:solidFill>
                  <a:schemeClr val="accent1"/>
                </a:solidFill>
              </a:rPr>
              <a:t>NIVELES DE USO DE LA MEDITACIÓN</a:t>
            </a:r>
            <a:br>
              <a:rPr lang="es-ES" dirty="0">
                <a:solidFill>
                  <a:schemeClr val="accent1"/>
                </a:solidFill>
              </a:rPr>
            </a:br>
            <a:r>
              <a:rPr lang="es-ES" dirty="0">
                <a:solidFill>
                  <a:schemeClr val="accent1"/>
                </a:solidFill>
              </a:rPr>
              <a:t> (García </a:t>
            </a:r>
            <a:r>
              <a:rPr lang="es-ES" dirty="0" err="1">
                <a:solidFill>
                  <a:schemeClr val="accent1"/>
                </a:solidFill>
              </a:rPr>
              <a:t>Campayo</a:t>
            </a:r>
            <a:r>
              <a:rPr lang="es-ES" dirty="0">
                <a:solidFill>
                  <a:schemeClr val="accent1"/>
                </a:solidFill>
              </a:rPr>
              <a:t>, 2020)</a:t>
            </a:r>
          </a:p>
        </p:txBody>
      </p:sp>
      <p:sp>
        <p:nvSpPr>
          <p:cNvPr id="2" name="Marcador de contenido 1">
            <a:extLst>
              <a:ext uri="{FF2B5EF4-FFF2-40B4-BE49-F238E27FC236}">
                <a16:creationId xmlns:a16="http://schemas.microsoft.com/office/drawing/2014/main" id="{0B5DB612-9E0E-7442-80F7-422E3DEC324F}"/>
              </a:ext>
            </a:extLst>
          </p:cNvPr>
          <p:cNvSpPr>
            <a:spLocks noGrp="1"/>
          </p:cNvSpPr>
          <p:nvPr>
            <p:ph sz="half" idx="2"/>
          </p:nvPr>
        </p:nvSpPr>
        <p:spPr>
          <a:xfrm>
            <a:off x="1828800" y="2359025"/>
            <a:ext cx="9525000" cy="4498975"/>
          </a:xfrm>
        </p:spPr>
        <p:txBody>
          <a:bodyPr/>
          <a:lstStyle/>
          <a:p>
            <a:r>
              <a:rPr lang="es-ES" altLang="es-ES" sz="2800" dirty="0"/>
              <a:t> 1.- TERAPÉUTICO (afecto negativo): Profesionales con pacientes</a:t>
            </a:r>
          </a:p>
          <a:p>
            <a:endParaRPr lang="es-ES" altLang="es-ES" sz="2800" dirty="0"/>
          </a:p>
          <a:p>
            <a:r>
              <a:rPr lang="es-ES" altLang="es-ES" sz="2800" dirty="0"/>
              <a:t> 2.- BIENESTAR PSICOLÓGICO (afecto positivo): Instructores con individuos sanos</a:t>
            </a:r>
          </a:p>
          <a:p>
            <a:endParaRPr lang="es-ES" altLang="es-ES" sz="2800" dirty="0"/>
          </a:p>
          <a:p>
            <a:r>
              <a:rPr lang="es-ES" altLang="es-ES" sz="2800" dirty="0"/>
              <a:t> 3.- ESPIRITUAL: Maestros con discípulos</a:t>
            </a:r>
          </a:p>
          <a:p>
            <a:endParaRPr lang="es-ES" altLang="es-ES" sz="2800" dirty="0"/>
          </a:p>
          <a:p>
            <a:pPr marL="0" indent="0">
              <a:buNone/>
            </a:pPr>
            <a:r>
              <a:rPr lang="es-ES" altLang="es-ES" sz="2800" dirty="0"/>
              <a:t>       (es un continuo)</a:t>
            </a:r>
          </a:p>
          <a:p>
            <a:endParaRPr lang="es-ES" altLang="es-ES" dirty="0"/>
          </a:p>
          <a:p>
            <a:pPr marL="0" indent="0">
              <a:buNone/>
            </a:pPr>
            <a:endParaRPr lang="es-ES" dirty="0"/>
          </a:p>
        </p:txBody>
      </p:sp>
      <p:sp>
        <p:nvSpPr>
          <p:cNvPr id="3" name="Marcador de número de diapositiva 2">
            <a:extLst>
              <a:ext uri="{FF2B5EF4-FFF2-40B4-BE49-F238E27FC236}">
                <a16:creationId xmlns:a16="http://schemas.microsoft.com/office/drawing/2014/main" id="{FFA4B68C-501D-CA49-A531-8741EC26CA0B}"/>
              </a:ext>
            </a:extLst>
          </p:cNvPr>
          <p:cNvSpPr>
            <a:spLocks noGrp="1"/>
          </p:cNvSpPr>
          <p:nvPr>
            <p:ph type="sldNum" sz="quarter" idx="12"/>
          </p:nvPr>
        </p:nvSpPr>
        <p:spPr/>
        <p:txBody>
          <a:bodyPr/>
          <a:lstStyle/>
          <a:p>
            <a:fld id="{00BEC3E0-57B4-914B-9277-0A781F130C5C}" type="slidenum">
              <a:rPr lang="es-ES" smtClean="0"/>
              <a:t>4</a:t>
            </a:fld>
            <a:endParaRPr lang="es-ES" dirty="0"/>
          </a:p>
        </p:txBody>
      </p:sp>
    </p:spTree>
    <p:extLst>
      <p:ext uri="{BB962C8B-B14F-4D97-AF65-F5344CB8AC3E}">
        <p14:creationId xmlns:p14="http://schemas.microsoft.com/office/powerpoint/2010/main" val="1394490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A198DE9-3F05-C647-8AAC-2B0382DBE219}"/>
              </a:ext>
            </a:extLst>
          </p:cNvPr>
          <p:cNvSpPr>
            <a:spLocks noGrp="1"/>
          </p:cNvSpPr>
          <p:nvPr>
            <p:ph type="title"/>
          </p:nvPr>
        </p:nvSpPr>
        <p:spPr>
          <a:xfrm>
            <a:off x="2731624" y="365125"/>
            <a:ext cx="7401203" cy="1325563"/>
          </a:xfrm>
        </p:spPr>
        <p:txBody>
          <a:bodyPr>
            <a:normAutofit/>
          </a:bodyPr>
          <a:lstStyle/>
          <a:p>
            <a:r>
              <a:rPr lang="es-ES" dirty="0">
                <a:solidFill>
                  <a:schemeClr val="accent1"/>
                </a:solidFill>
              </a:rPr>
              <a:t>PROTOCOLOS DE COMPASIÓN</a:t>
            </a:r>
            <a:br>
              <a:rPr lang="es-ES" dirty="0">
                <a:solidFill>
                  <a:schemeClr val="accent1"/>
                </a:solidFill>
              </a:rPr>
            </a:br>
            <a:r>
              <a:rPr lang="es-ES" sz="2700" dirty="0">
                <a:solidFill>
                  <a:schemeClr val="accent1"/>
                </a:solidFill>
              </a:rPr>
              <a:t> (García </a:t>
            </a:r>
            <a:r>
              <a:rPr lang="es-ES" sz="2700" dirty="0" err="1">
                <a:solidFill>
                  <a:schemeClr val="accent1"/>
                </a:solidFill>
              </a:rPr>
              <a:t>Campayo</a:t>
            </a:r>
            <a:r>
              <a:rPr lang="es-ES" sz="2700" dirty="0">
                <a:solidFill>
                  <a:schemeClr val="accent1"/>
                </a:solidFill>
              </a:rPr>
              <a:t>, Cebolla y DeMarzo, 2016)</a:t>
            </a:r>
          </a:p>
        </p:txBody>
      </p:sp>
      <p:sp>
        <p:nvSpPr>
          <p:cNvPr id="3" name="Marcador de número de diapositiva 2">
            <a:extLst>
              <a:ext uri="{FF2B5EF4-FFF2-40B4-BE49-F238E27FC236}">
                <a16:creationId xmlns:a16="http://schemas.microsoft.com/office/drawing/2014/main" id="{FFA4B68C-501D-CA49-A531-8741EC26CA0B}"/>
              </a:ext>
            </a:extLst>
          </p:cNvPr>
          <p:cNvSpPr>
            <a:spLocks noGrp="1"/>
          </p:cNvSpPr>
          <p:nvPr>
            <p:ph type="sldNum" sz="quarter" idx="12"/>
          </p:nvPr>
        </p:nvSpPr>
        <p:spPr/>
        <p:txBody>
          <a:bodyPr/>
          <a:lstStyle/>
          <a:p>
            <a:fld id="{00BEC3E0-57B4-914B-9277-0A781F130C5C}" type="slidenum">
              <a:rPr lang="es-ES" smtClean="0"/>
              <a:t>5</a:t>
            </a:fld>
            <a:endParaRPr lang="es-ES" dirty="0"/>
          </a:p>
        </p:txBody>
      </p:sp>
      <p:sp>
        <p:nvSpPr>
          <p:cNvPr id="6" name="Marcador de contenido 5">
            <a:extLst>
              <a:ext uri="{FF2B5EF4-FFF2-40B4-BE49-F238E27FC236}">
                <a16:creationId xmlns:a16="http://schemas.microsoft.com/office/drawing/2014/main" id="{535E7BE4-4875-F321-DEEC-402A5E619F13}"/>
              </a:ext>
            </a:extLst>
          </p:cNvPr>
          <p:cNvSpPr>
            <a:spLocks noGrp="1"/>
          </p:cNvSpPr>
          <p:nvPr>
            <p:ph sz="half" idx="2"/>
          </p:nvPr>
        </p:nvSpPr>
        <p:spPr/>
        <p:txBody>
          <a:bodyPr/>
          <a:lstStyle/>
          <a:p>
            <a:endParaRPr lang="es-ES"/>
          </a:p>
        </p:txBody>
      </p:sp>
      <p:graphicFrame>
        <p:nvGraphicFramePr>
          <p:cNvPr id="7" name="Tabla 6">
            <a:extLst>
              <a:ext uri="{FF2B5EF4-FFF2-40B4-BE49-F238E27FC236}">
                <a16:creationId xmlns:a16="http://schemas.microsoft.com/office/drawing/2014/main" id="{500FD832-83DA-AA37-6B6C-1DFB787BC80B}"/>
              </a:ext>
            </a:extLst>
          </p:cNvPr>
          <p:cNvGraphicFramePr>
            <a:graphicFrameLocks noGrp="1"/>
          </p:cNvGraphicFramePr>
          <p:nvPr/>
        </p:nvGraphicFramePr>
        <p:xfrm>
          <a:off x="2143944" y="1709192"/>
          <a:ext cx="8280920" cy="4869158"/>
        </p:xfrm>
        <a:graphic>
          <a:graphicData uri="http://schemas.openxmlformats.org/drawingml/2006/table">
            <a:tbl>
              <a:tblPr firstRow="1" firstCol="1" bandRow="1"/>
              <a:tblGrid>
                <a:gridCol w="1839267">
                  <a:extLst>
                    <a:ext uri="{9D8B030D-6E8A-4147-A177-3AD203B41FA5}">
                      <a16:colId xmlns:a16="http://schemas.microsoft.com/office/drawing/2014/main" val="20000"/>
                    </a:ext>
                  </a:extLst>
                </a:gridCol>
                <a:gridCol w="2578867">
                  <a:extLst>
                    <a:ext uri="{9D8B030D-6E8A-4147-A177-3AD203B41FA5}">
                      <a16:colId xmlns:a16="http://schemas.microsoft.com/office/drawing/2014/main" val="20001"/>
                    </a:ext>
                  </a:extLst>
                </a:gridCol>
                <a:gridCol w="1931393">
                  <a:extLst>
                    <a:ext uri="{9D8B030D-6E8A-4147-A177-3AD203B41FA5}">
                      <a16:colId xmlns:a16="http://schemas.microsoft.com/office/drawing/2014/main" val="20002"/>
                    </a:ext>
                  </a:extLst>
                </a:gridCol>
                <a:gridCol w="1931393">
                  <a:extLst>
                    <a:ext uri="{9D8B030D-6E8A-4147-A177-3AD203B41FA5}">
                      <a16:colId xmlns:a16="http://schemas.microsoft.com/office/drawing/2014/main" val="20003"/>
                    </a:ext>
                  </a:extLst>
                </a:gridCol>
              </a:tblGrid>
              <a:tr h="325467">
                <a:tc>
                  <a:txBody>
                    <a:bodyPr/>
                    <a:lstStyle/>
                    <a:p>
                      <a:pPr algn="ctr">
                        <a:lnSpc>
                          <a:spcPct val="150000"/>
                        </a:lnSpc>
                        <a:spcAft>
                          <a:spcPts val="0"/>
                        </a:spcAft>
                      </a:pPr>
                      <a:r>
                        <a:rPr lang="es-ES" sz="1100" b="1" dirty="0">
                          <a:effectLst/>
                          <a:latin typeface="Amble LtCn"/>
                          <a:ea typeface="Times New Roman" panose="02020603050405020304" pitchFamily="18" charset="0"/>
                          <a:cs typeface="Arial" panose="020B0604020202020204" pitchFamily="34" charset="0"/>
                        </a:rPr>
                        <a:t>Protocolo</a:t>
                      </a:r>
                      <a:endParaRPr lang="es-ES" sz="1100" dirty="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DDDDD"/>
                    </a:solidFill>
                  </a:tcPr>
                </a:tc>
                <a:tc>
                  <a:txBody>
                    <a:bodyPr/>
                    <a:lstStyle/>
                    <a:p>
                      <a:pPr algn="ctr">
                        <a:lnSpc>
                          <a:spcPct val="150000"/>
                        </a:lnSpc>
                        <a:spcAft>
                          <a:spcPts val="0"/>
                        </a:spcAft>
                      </a:pPr>
                      <a:r>
                        <a:rPr lang="es-ES" sz="1100" b="1">
                          <a:effectLst/>
                          <a:latin typeface="Amble LtCn"/>
                          <a:ea typeface="Times New Roman" panose="02020603050405020304" pitchFamily="18" charset="0"/>
                          <a:cs typeface="Arial" panose="020B0604020202020204" pitchFamily="34" charset="0"/>
                        </a:rPr>
                        <a:t>Autores</a:t>
                      </a:r>
                      <a:endParaRPr lang="es-ES" sz="110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DDDDD"/>
                    </a:solidFill>
                  </a:tcPr>
                </a:tc>
                <a:tc>
                  <a:txBody>
                    <a:bodyPr/>
                    <a:lstStyle/>
                    <a:p>
                      <a:pPr algn="ctr">
                        <a:lnSpc>
                          <a:spcPct val="150000"/>
                        </a:lnSpc>
                        <a:spcAft>
                          <a:spcPts val="0"/>
                        </a:spcAft>
                      </a:pPr>
                      <a:r>
                        <a:rPr lang="es-ES" sz="1100" b="1">
                          <a:effectLst/>
                          <a:latin typeface="Amble LtCn"/>
                          <a:ea typeface="Times New Roman" panose="02020603050405020304" pitchFamily="18" charset="0"/>
                          <a:cs typeface="Arial" panose="020B0604020202020204" pitchFamily="34" charset="0"/>
                        </a:rPr>
                        <a:t>Base Teórica CFT</a:t>
                      </a:r>
                      <a:endParaRPr lang="es-ES" sz="110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DDDDD"/>
                    </a:solidFill>
                  </a:tcPr>
                </a:tc>
                <a:tc>
                  <a:txBody>
                    <a:bodyPr/>
                    <a:lstStyle/>
                    <a:p>
                      <a:pPr algn="ctr">
                        <a:lnSpc>
                          <a:spcPct val="150000"/>
                        </a:lnSpc>
                        <a:spcAft>
                          <a:spcPts val="0"/>
                        </a:spcAft>
                      </a:pPr>
                      <a:r>
                        <a:rPr lang="es-ES" sz="1100" b="1">
                          <a:effectLst/>
                          <a:latin typeface="Amble LtCn"/>
                          <a:ea typeface="Times New Roman" panose="02020603050405020304" pitchFamily="18" charset="0"/>
                          <a:cs typeface="Arial" panose="020B0604020202020204" pitchFamily="34" charset="0"/>
                        </a:rPr>
                        <a:t>Manual de referencia</a:t>
                      </a:r>
                      <a:endParaRPr lang="es-ES" sz="110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DDDDD"/>
                    </a:solidFill>
                  </a:tcPr>
                </a:tc>
                <a:extLst>
                  <a:ext uri="{0D108BD9-81ED-4DB2-BD59-A6C34878D82A}">
                    <a16:rowId xmlns:a16="http://schemas.microsoft.com/office/drawing/2014/main" val="10000"/>
                  </a:ext>
                </a:extLst>
              </a:tr>
              <a:tr h="757282">
                <a:tc>
                  <a:txBody>
                    <a:bodyPr/>
                    <a:lstStyle/>
                    <a:p>
                      <a:pPr algn="l">
                        <a:lnSpc>
                          <a:spcPct val="150000"/>
                        </a:lnSpc>
                        <a:spcAft>
                          <a:spcPts val="0"/>
                        </a:spcAft>
                      </a:pPr>
                      <a:r>
                        <a:rPr lang="en-US" sz="1100" b="1" dirty="0">
                          <a:effectLst/>
                          <a:latin typeface="Amble LtCn"/>
                          <a:ea typeface="Times New Roman" panose="02020603050405020304" pitchFamily="18" charset="0"/>
                          <a:cs typeface="Arial" panose="020B0604020202020204" pitchFamily="34" charset="0"/>
                        </a:rPr>
                        <a:t>MSC</a:t>
                      </a:r>
                      <a:endParaRPr lang="es-ES" sz="1100" dirty="0">
                        <a:effectLst/>
                        <a:latin typeface="Amble LtCn"/>
                        <a:ea typeface="Times New Roman" panose="02020603050405020304" pitchFamily="18" charset="0"/>
                        <a:cs typeface="Times New Roman" panose="02020603050405020304" pitchFamily="18" charset="0"/>
                      </a:endParaRPr>
                    </a:p>
                    <a:p>
                      <a:pPr algn="l">
                        <a:lnSpc>
                          <a:spcPct val="150000"/>
                        </a:lnSpc>
                        <a:spcAft>
                          <a:spcPts val="0"/>
                        </a:spcAft>
                      </a:pPr>
                      <a:r>
                        <a:rPr lang="en-US" sz="1100" dirty="0">
                          <a:effectLst/>
                          <a:latin typeface="Amble LtCn"/>
                          <a:ea typeface="Times New Roman" panose="02020603050405020304" pitchFamily="18" charset="0"/>
                          <a:cs typeface="Arial" panose="020B0604020202020204" pitchFamily="34" charset="0"/>
                        </a:rPr>
                        <a:t>Mindfulness y </a:t>
                      </a:r>
                      <a:r>
                        <a:rPr lang="en-US" sz="1100" dirty="0" err="1">
                          <a:effectLst/>
                          <a:latin typeface="Amble LtCn"/>
                          <a:ea typeface="Times New Roman" panose="02020603050405020304" pitchFamily="18" charset="0"/>
                          <a:cs typeface="Arial" panose="020B0604020202020204" pitchFamily="34" charset="0"/>
                        </a:rPr>
                        <a:t>autocompasión</a:t>
                      </a:r>
                      <a:endParaRPr lang="es-ES" sz="1100" dirty="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DDDDD"/>
                    </a:solidFill>
                  </a:tcPr>
                </a:tc>
                <a:tc>
                  <a:txBody>
                    <a:bodyPr/>
                    <a:lstStyle/>
                    <a:p>
                      <a:pPr algn="l">
                        <a:lnSpc>
                          <a:spcPct val="150000"/>
                        </a:lnSpc>
                        <a:spcAft>
                          <a:spcPts val="0"/>
                        </a:spcAft>
                      </a:pPr>
                      <a:r>
                        <a:rPr lang="es-ES" sz="1100">
                          <a:effectLst/>
                          <a:latin typeface="Amble LtCn"/>
                          <a:ea typeface="Times New Roman" panose="02020603050405020304" pitchFamily="18" charset="0"/>
                          <a:cs typeface="Arial" panose="020B0604020202020204" pitchFamily="34" charset="0"/>
                        </a:rPr>
                        <a:t>Kristin Neff y Cristopher Germer, Universidad de Texas (EEUU)</a:t>
                      </a:r>
                      <a:endParaRPr lang="es-ES" sz="110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l">
                        <a:lnSpc>
                          <a:spcPct val="150000"/>
                        </a:lnSpc>
                        <a:spcAft>
                          <a:spcPts val="0"/>
                        </a:spcAft>
                      </a:pPr>
                      <a:r>
                        <a:rPr lang="es-ES" sz="1100">
                          <a:effectLst/>
                          <a:latin typeface="Amble LtCn"/>
                          <a:ea typeface="Times New Roman" panose="02020603050405020304" pitchFamily="18" charset="0"/>
                          <a:cs typeface="Arial" panose="020B0604020202020204" pitchFamily="34" charset="0"/>
                        </a:rPr>
                        <a:t>Psicología occidental y Tradición budista</a:t>
                      </a:r>
                      <a:endParaRPr lang="es-ES" sz="110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l">
                        <a:lnSpc>
                          <a:spcPct val="150000"/>
                        </a:lnSpc>
                        <a:spcAft>
                          <a:spcPts val="0"/>
                        </a:spcAft>
                      </a:pPr>
                      <a:r>
                        <a:rPr lang="es-ES" sz="1100" dirty="0" err="1">
                          <a:effectLst/>
                          <a:latin typeface="Amble LtCn"/>
                          <a:ea typeface="Times New Roman" panose="02020603050405020304" pitchFamily="18" charset="0"/>
                          <a:cs typeface="Arial" panose="020B0604020202020204" pitchFamily="34" charset="0"/>
                        </a:rPr>
                        <a:t>Neff</a:t>
                      </a:r>
                      <a:r>
                        <a:rPr lang="es-ES" sz="1100" dirty="0">
                          <a:effectLst/>
                          <a:latin typeface="Amble LtCn"/>
                          <a:ea typeface="Times New Roman" panose="02020603050405020304" pitchFamily="18" charset="0"/>
                          <a:cs typeface="Arial" panose="020B0604020202020204" pitchFamily="34" charset="0"/>
                        </a:rPr>
                        <a:t>, 2012 </a:t>
                      </a:r>
                      <a:endParaRPr lang="es-ES" sz="1100" dirty="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1"/>
                  </a:ext>
                </a:extLst>
              </a:tr>
              <a:tr h="757282">
                <a:tc>
                  <a:txBody>
                    <a:bodyPr/>
                    <a:lstStyle/>
                    <a:p>
                      <a:pPr algn="l">
                        <a:lnSpc>
                          <a:spcPct val="150000"/>
                        </a:lnSpc>
                        <a:spcAft>
                          <a:spcPts val="0"/>
                        </a:spcAft>
                      </a:pPr>
                      <a:r>
                        <a:rPr lang="es-ES" sz="1100" b="1">
                          <a:effectLst/>
                          <a:latin typeface="Amble LtCn"/>
                          <a:ea typeface="Times New Roman" panose="02020603050405020304" pitchFamily="18" charset="0"/>
                          <a:cs typeface="Arial" panose="020B0604020202020204" pitchFamily="34" charset="0"/>
                        </a:rPr>
                        <a:t>CFT</a:t>
                      </a:r>
                      <a:endParaRPr lang="es-ES" sz="1100">
                        <a:effectLst/>
                        <a:latin typeface="Amble LtCn"/>
                        <a:ea typeface="Times New Roman" panose="02020603050405020304" pitchFamily="18" charset="0"/>
                        <a:cs typeface="Times New Roman" panose="02020603050405020304" pitchFamily="18" charset="0"/>
                      </a:endParaRPr>
                    </a:p>
                    <a:p>
                      <a:pPr algn="l">
                        <a:lnSpc>
                          <a:spcPct val="150000"/>
                        </a:lnSpc>
                        <a:spcAft>
                          <a:spcPts val="0"/>
                        </a:spcAft>
                      </a:pPr>
                      <a:r>
                        <a:rPr lang="es-ES" sz="1100">
                          <a:effectLst/>
                          <a:latin typeface="Amble LtCn"/>
                          <a:ea typeface="Times New Roman" panose="02020603050405020304" pitchFamily="18" charset="0"/>
                          <a:cs typeface="Arial" panose="020B0604020202020204" pitchFamily="34" charset="0"/>
                        </a:rPr>
                        <a:t>Terapia focalizada</a:t>
                      </a:r>
                      <a:endParaRPr lang="es-ES" sz="1100">
                        <a:effectLst/>
                        <a:latin typeface="Amble LtCn"/>
                        <a:ea typeface="Times New Roman" panose="02020603050405020304" pitchFamily="18" charset="0"/>
                        <a:cs typeface="Times New Roman" panose="02020603050405020304" pitchFamily="18" charset="0"/>
                      </a:endParaRPr>
                    </a:p>
                    <a:p>
                      <a:pPr algn="l">
                        <a:lnSpc>
                          <a:spcPct val="150000"/>
                        </a:lnSpc>
                        <a:spcAft>
                          <a:spcPts val="0"/>
                        </a:spcAft>
                      </a:pPr>
                      <a:r>
                        <a:rPr lang="es-ES" sz="1100">
                          <a:effectLst/>
                          <a:latin typeface="Amble LtCn"/>
                          <a:ea typeface="Times New Roman" panose="02020603050405020304" pitchFamily="18" charset="0"/>
                          <a:cs typeface="Arial" panose="020B0604020202020204" pitchFamily="34" charset="0"/>
                        </a:rPr>
                        <a:t>en la compasión </a:t>
                      </a:r>
                      <a:endParaRPr lang="es-ES" sz="110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DDDDD"/>
                    </a:solidFill>
                  </a:tcPr>
                </a:tc>
                <a:tc>
                  <a:txBody>
                    <a:bodyPr/>
                    <a:lstStyle/>
                    <a:p>
                      <a:pPr algn="l">
                        <a:lnSpc>
                          <a:spcPct val="150000"/>
                        </a:lnSpc>
                        <a:spcAft>
                          <a:spcPts val="0"/>
                        </a:spcAft>
                      </a:pPr>
                      <a:r>
                        <a:rPr lang="es-ES" sz="1100" dirty="0">
                          <a:effectLst/>
                          <a:latin typeface="Amble LtCn"/>
                          <a:ea typeface="Times New Roman" panose="02020603050405020304" pitchFamily="18" charset="0"/>
                          <a:cs typeface="Arial" panose="020B0604020202020204" pitchFamily="34" charset="0"/>
                        </a:rPr>
                        <a:t>Paul Gilbert, Universidad de Derby (Gran Bretaña)</a:t>
                      </a:r>
                      <a:endParaRPr lang="es-ES" sz="1100" dirty="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l">
                        <a:lnSpc>
                          <a:spcPct val="150000"/>
                        </a:lnSpc>
                        <a:spcAft>
                          <a:spcPts val="0"/>
                        </a:spcAft>
                      </a:pPr>
                      <a:r>
                        <a:rPr lang="es-ES" sz="1100">
                          <a:effectLst/>
                          <a:latin typeface="Amble LtCn"/>
                          <a:ea typeface="Times New Roman" panose="02020603050405020304" pitchFamily="18" charset="0"/>
                          <a:cs typeface="Arial" panose="020B0604020202020204" pitchFamily="34" charset="0"/>
                        </a:rPr>
                        <a:t>Psicología occidental (desarrollo del yo compasivo)</a:t>
                      </a:r>
                      <a:endParaRPr lang="es-ES" sz="110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l">
                        <a:lnSpc>
                          <a:spcPct val="150000"/>
                        </a:lnSpc>
                        <a:spcAft>
                          <a:spcPts val="0"/>
                        </a:spcAft>
                      </a:pPr>
                      <a:r>
                        <a:rPr lang="es-ES" sz="1100" dirty="0">
                          <a:effectLst/>
                          <a:latin typeface="Amble LtCn"/>
                          <a:ea typeface="Times New Roman" panose="02020603050405020304" pitchFamily="18" charset="0"/>
                          <a:cs typeface="Arial" panose="020B0604020202020204" pitchFamily="34" charset="0"/>
                        </a:rPr>
                        <a:t>Gilbert, 2015 </a:t>
                      </a:r>
                      <a:endParaRPr lang="es-ES" sz="1100" dirty="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2"/>
                  </a:ext>
                </a:extLst>
              </a:tr>
              <a:tr h="757282">
                <a:tc>
                  <a:txBody>
                    <a:bodyPr/>
                    <a:lstStyle/>
                    <a:p>
                      <a:pPr algn="l">
                        <a:lnSpc>
                          <a:spcPct val="150000"/>
                        </a:lnSpc>
                        <a:spcAft>
                          <a:spcPts val="0"/>
                        </a:spcAft>
                      </a:pPr>
                      <a:r>
                        <a:rPr lang="es-ES" sz="1100" b="1">
                          <a:effectLst/>
                          <a:latin typeface="Amble LtCn"/>
                          <a:ea typeface="Times New Roman" panose="02020603050405020304" pitchFamily="18" charset="0"/>
                          <a:cs typeface="Arial" panose="020B0604020202020204" pitchFamily="34" charset="0"/>
                        </a:rPr>
                        <a:t>CCT</a:t>
                      </a:r>
                      <a:endParaRPr lang="es-ES" sz="1100">
                        <a:effectLst/>
                        <a:latin typeface="Amble LtCn"/>
                        <a:ea typeface="Times New Roman" panose="02020603050405020304" pitchFamily="18" charset="0"/>
                        <a:cs typeface="Times New Roman" panose="02020603050405020304" pitchFamily="18" charset="0"/>
                      </a:endParaRPr>
                    </a:p>
                    <a:p>
                      <a:pPr algn="l">
                        <a:lnSpc>
                          <a:spcPct val="150000"/>
                        </a:lnSpc>
                        <a:spcAft>
                          <a:spcPts val="0"/>
                        </a:spcAft>
                      </a:pPr>
                      <a:r>
                        <a:rPr lang="es-ES" sz="1100">
                          <a:effectLst/>
                          <a:latin typeface="Amble LtCn"/>
                          <a:ea typeface="Times New Roman" panose="02020603050405020304" pitchFamily="18" charset="0"/>
                          <a:cs typeface="Arial" panose="020B0604020202020204" pitchFamily="34" charset="0"/>
                        </a:rPr>
                        <a:t>Entrenamiento en el cultivo de la compasión</a:t>
                      </a:r>
                      <a:endParaRPr lang="es-ES" sz="110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DDDDD"/>
                    </a:solidFill>
                  </a:tcPr>
                </a:tc>
                <a:tc>
                  <a:txBody>
                    <a:bodyPr/>
                    <a:lstStyle/>
                    <a:p>
                      <a:pPr algn="l">
                        <a:lnSpc>
                          <a:spcPct val="150000"/>
                        </a:lnSpc>
                        <a:spcAft>
                          <a:spcPts val="0"/>
                        </a:spcAft>
                      </a:pPr>
                      <a:r>
                        <a:rPr lang="es-ES" sz="1100" dirty="0">
                          <a:effectLst/>
                          <a:latin typeface="Amble LtCn"/>
                          <a:ea typeface="Times New Roman" panose="02020603050405020304" pitchFamily="18" charset="0"/>
                          <a:cs typeface="Arial" panose="020B0604020202020204" pitchFamily="34" charset="0"/>
                        </a:rPr>
                        <a:t>Lama </a:t>
                      </a:r>
                      <a:r>
                        <a:rPr lang="es-ES" sz="1100" dirty="0" err="1">
                          <a:effectLst/>
                          <a:latin typeface="Amble LtCn"/>
                          <a:ea typeface="Times New Roman" panose="02020603050405020304" pitchFamily="18" charset="0"/>
                          <a:cs typeface="Arial" panose="020B0604020202020204" pitchFamily="34" charset="0"/>
                        </a:rPr>
                        <a:t>Tupten</a:t>
                      </a:r>
                      <a:r>
                        <a:rPr lang="es-ES" sz="1100" dirty="0">
                          <a:effectLst/>
                          <a:latin typeface="Amble LtCn"/>
                          <a:ea typeface="Times New Roman" panose="02020603050405020304" pitchFamily="18" charset="0"/>
                          <a:cs typeface="Arial" panose="020B0604020202020204" pitchFamily="34" charset="0"/>
                        </a:rPr>
                        <a:t> </a:t>
                      </a:r>
                      <a:r>
                        <a:rPr lang="es-ES" sz="1100" dirty="0" err="1">
                          <a:effectLst/>
                          <a:latin typeface="Amble LtCn"/>
                          <a:ea typeface="Times New Roman" panose="02020603050405020304" pitchFamily="18" charset="0"/>
                          <a:cs typeface="Arial" panose="020B0604020202020204" pitchFamily="34" charset="0"/>
                        </a:rPr>
                        <a:t>Jinpa</a:t>
                      </a:r>
                      <a:r>
                        <a:rPr lang="es-ES" sz="1100" dirty="0">
                          <a:effectLst/>
                          <a:latin typeface="Amble LtCn"/>
                          <a:ea typeface="Times New Roman" panose="02020603050405020304" pitchFamily="18" charset="0"/>
                          <a:cs typeface="Arial" panose="020B0604020202020204" pitchFamily="34" charset="0"/>
                        </a:rPr>
                        <a:t>, Universidad de Stanford (EEUU)</a:t>
                      </a:r>
                      <a:endParaRPr lang="es-ES" sz="1100" dirty="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l">
                        <a:lnSpc>
                          <a:spcPct val="150000"/>
                        </a:lnSpc>
                        <a:spcAft>
                          <a:spcPts val="0"/>
                        </a:spcAft>
                      </a:pPr>
                      <a:r>
                        <a:rPr lang="es-ES" sz="1100">
                          <a:effectLst/>
                          <a:latin typeface="Amble LtCn"/>
                          <a:ea typeface="Times New Roman" panose="02020603050405020304" pitchFamily="18" charset="0"/>
                          <a:cs typeface="Arial" panose="020B0604020202020204" pitchFamily="34" charset="0"/>
                        </a:rPr>
                        <a:t>Tradición budista</a:t>
                      </a:r>
                      <a:endParaRPr lang="es-ES" sz="1100">
                        <a:effectLst/>
                        <a:latin typeface="Amble LtCn"/>
                        <a:ea typeface="Times New Roman" panose="02020603050405020304" pitchFamily="18" charset="0"/>
                        <a:cs typeface="Times New Roman" panose="02020603050405020304" pitchFamily="18" charset="0"/>
                      </a:endParaRPr>
                    </a:p>
                    <a:p>
                      <a:pPr algn="l">
                        <a:lnSpc>
                          <a:spcPct val="150000"/>
                        </a:lnSpc>
                        <a:spcAft>
                          <a:spcPts val="0"/>
                        </a:spcAft>
                      </a:pPr>
                      <a:r>
                        <a:rPr lang="es-ES" sz="1100">
                          <a:effectLst/>
                          <a:latin typeface="Amble LtCn"/>
                          <a:ea typeface="Times New Roman" panose="02020603050405020304" pitchFamily="18" charset="0"/>
                          <a:cs typeface="Arial" panose="020B0604020202020204" pitchFamily="34" charset="0"/>
                        </a:rPr>
                        <a:t>(práctica de Lo-jong)</a:t>
                      </a:r>
                      <a:endParaRPr lang="es-ES" sz="110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l">
                        <a:lnSpc>
                          <a:spcPct val="150000"/>
                        </a:lnSpc>
                        <a:spcAft>
                          <a:spcPts val="0"/>
                        </a:spcAft>
                      </a:pPr>
                      <a:r>
                        <a:rPr lang="es-ES" sz="1100" dirty="0" err="1">
                          <a:effectLst/>
                          <a:latin typeface="Amble LtCn"/>
                          <a:ea typeface="Times New Roman" panose="02020603050405020304" pitchFamily="18" charset="0"/>
                          <a:cs typeface="Arial" panose="020B0604020202020204" pitchFamily="34" charset="0"/>
                        </a:rPr>
                        <a:t>Jazaieri</a:t>
                      </a:r>
                      <a:r>
                        <a:rPr lang="es-ES" sz="1100" dirty="0">
                          <a:effectLst/>
                          <a:latin typeface="Amble LtCn"/>
                          <a:ea typeface="Times New Roman" panose="02020603050405020304" pitchFamily="18" charset="0"/>
                          <a:cs typeface="Arial" panose="020B0604020202020204" pitchFamily="34" charset="0"/>
                        </a:rPr>
                        <a:t> y cols., 2015)</a:t>
                      </a:r>
                      <a:endParaRPr lang="es-ES" sz="1100" dirty="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3"/>
                  </a:ext>
                </a:extLst>
              </a:tr>
              <a:tr h="1009709">
                <a:tc>
                  <a:txBody>
                    <a:bodyPr/>
                    <a:lstStyle/>
                    <a:p>
                      <a:pPr algn="l">
                        <a:lnSpc>
                          <a:spcPct val="150000"/>
                        </a:lnSpc>
                        <a:spcAft>
                          <a:spcPts val="0"/>
                        </a:spcAft>
                      </a:pPr>
                      <a:r>
                        <a:rPr lang="es-ES" sz="1100" b="1" dirty="0">
                          <a:effectLst/>
                          <a:latin typeface="Amble LtCn"/>
                          <a:ea typeface="Times New Roman" panose="02020603050405020304" pitchFamily="18" charset="0"/>
                          <a:cs typeface="Arial" panose="020B0604020202020204" pitchFamily="34" charset="0"/>
                        </a:rPr>
                        <a:t>CBCT</a:t>
                      </a:r>
                      <a:endParaRPr lang="es-ES" sz="1100" dirty="0">
                        <a:effectLst/>
                        <a:latin typeface="Amble LtCn"/>
                        <a:ea typeface="Times New Roman" panose="02020603050405020304" pitchFamily="18" charset="0"/>
                        <a:cs typeface="Times New Roman" panose="02020603050405020304" pitchFamily="18" charset="0"/>
                      </a:endParaRPr>
                    </a:p>
                    <a:p>
                      <a:pPr algn="l">
                        <a:lnSpc>
                          <a:spcPct val="150000"/>
                        </a:lnSpc>
                        <a:spcAft>
                          <a:spcPts val="0"/>
                        </a:spcAft>
                      </a:pPr>
                      <a:r>
                        <a:rPr lang="es-ES" sz="1100" dirty="0">
                          <a:effectLst/>
                          <a:latin typeface="Amble LtCn"/>
                          <a:ea typeface="Times New Roman" panose="02020603050405020304" pitchFamily="18" charset="0"/>
                          <a:cs typeface="Arial" panose="020B0604020202020204" pitchFamily="34" charset="0"/>
                        </a:rPr>
                        <a:t>Entrenamiento en compasión de base cognitiva</a:t>
                      </a:r>
                      <a:endParaRPr lang="es-ES" sz="1100" dirty="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DDDDD"/>
                    </a:solidFill>
                  </a:tcPr>
                </a:tc>
                <a:tc>
                  <a:txBody>
                    <a:bodyPr/>
                    <a:lstStyle/>
                    <a:p>
                      <a:pPr algn="l">
                        <a:lnSpc>
                          <a:spcPct val="150000"/>
                        </a:lnSpc>
                        <a:spcAft>
                          <a:spcPts val="0"/>
                        </a:spcAft>
                      </a:pPr>
                      <a:r>
                        <a:rPr lang="es-ES" sz="1100">
                          <a:effectLst/>
                          <a:latin typeface="Amble LtCn"/>
                          <a:ea typeface="Times New Roman" panose="02020603050405020304" pitchFamily="18" charset="0"/>
                          <a:cs typeface="Arial" panose="020B0604020202020204" pitchFamily="34" charset="0"/>
                        </a:rPr>
                        <a:t>Lama Tenzin Negi, Universidad de Emory (EEUU)</a:t>
                      </a:r>
                      <a:endParaRPr lang="es-ES" sz="110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l">
                        <a:lnSpc>
                          <a:spcPct val="150000"/>
                        </a:lnSpc>
                        <a:spcAft>
                          <a:spcPts val="0"/>
                        </a:spcAft>
                      </a:pPr>
                      <a:r>
                        <a:rPr lang="es-ES" sz="1100" dirty="0">
                          <a:effectLst/>
                          <a:latin typeface="Amble LtCn"/>
                          <a:ea typeface="Times New Roman" panose="02020603050405020304" pitchFamily="18" charset="0"/>
                          <a:cs typeface="Arial" panose="020B0604020202020204" pitchFamily="34" charset="0"/>
                        </a:rPr>
                        <a:t>Tradición budista (práctica de lo-</a:t>
                      </a:r>
                      <a:r>
                        <a:rPr lang="es-ES" sz="1100" dirty="0" err="1">
                          <a:effectLst/>
                          <a:latin typeface="Amble LtCn"/>
                          <a:ea typeface="Times New Roman" panose="02020603050405020304" pitchFamily="18" charset="0"/>
                          <a:cs typeface="Arial" panose="020B0604020202020204" pitchFamily="34" charset="0"/>
                        </a:rPr>
                        <a:t>jong</a:t>
                      </a:r>
                      <a:r>
                        <a:rPr lang="es-ES" sz="1100" dirty="0">
                          <a:effectLst/>
                          <a:latin typeface="Amble LtCn"/>
                          <a:ea typeface="Times New Roman" panose="02020603050405020304" pitchFamily="18" charset="0"/>
                          <a:cs typeface="Arial" panose="020B0604020202020204" pitchFamily="34" charset="0"/>
                        </a:rPr>
                        <a:t>)</a:t>
                      </a:r>
                      <a:endParaRPr lang="es-ES" sz="1100" dirty="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l">
                        <a:lnSpc>
                          <a:spcPct val="150000"/>
                        </a:lnSpc>
                        <a:spcAft>
                          <a:spcPts val="0"/>
                        </a:spcAft>
                      </a:pPr>
                      <a:r>
                        <a:rPr lang="es-ES" sz="1100" dirty="0">
                          <a:effectLst/>
                          <a:latin typeface="Amble LtCn"/>
                          <a:ea typeface="Times New Roman" panose="02020603050405020304" pitchFamily="18" charset="0"/>
                          <a:cs typeface="Arial" panose="020B0604020202020204" pitchFamily="34" charset="0"/>
                        </a:rPr>
                        <a:t>Pace, </a:t>
                      </a:r>
                      <a:r>
                        <a:rPr lang="es-ES" sz="1100" dirty="0" err="1">
                          <a:effectLst/>
                          <a:latin typeface="Amble LtCn"/>
                          <a:ea typeface="Times New Roman" panose="02020603050405020304" pitchFamily="18" charset="0"/>
                          <a:cs typeface="Arial" panose="020B0604020202020204" pitchFamily="34" charset="0"/>
                        </a:rPr>
                        <a:t>Negi</a:t>
                      </a:r>
                      <a:r>
                        <a:rPr lang="es-ES" sz="1100" dirty="0">
                          <a:effectLst/>
                          <a:latin typeface="Amble LtCn"/>
                          <a:ea typeface="Times New Roman" panose="02020603050405020304" pitchFamily="18" charset="0"/>
                          <a:cs typeface="Arial" panose="020B0604020202020204" pitchFamily="34" charset="0"/>
                        </a:rPr>
                        <a:t> y cols., 2009 </a:t>
                      </a:r>
                      <a:endParaRPr lang="es-ES" sz="1100" dirty="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4"/>
                  </a:ext>
                </a:extLst>
              </a:tr>
              <a:tr h="1262136">
                <a:tc>
                  <a:txBody>
                    <a:bodyPr/>
                    <a:lstStyle/>
                    <a:p>
                      <a:pPr algn="l">
                        <a:lnSpc>
                          <a:spcPct val="150000"/>
                        </a:lnSpc>
                        <a:spcAft>
                          <a:spcPts val="0"/>
                        </a:spcAft>
                      </a:pPr>
                      <a:r>
                        <a:rPr lang="es-ES" sz="1100" b="1" dirty="0">
                          <a:effectLst/>
                          <a:latin typeface="Amble LtCn"/>
                          <a:ea typeface="Times New Roman" panose="02020603050405020304" pitchFamily="18" charset="0"/>
                          <a:cs typeface="Arial" panose="020B0604020202020204" pitchFamily="34" charset="0"/>
                        </a:rPr>
                        <a:t>ABCT</a:t>
                      </a:r>
                      <a:endParaRPr lang="es-ES" sz="1100" dirty="0">
                        <a:effectLst/>
                        <a:latin typeface="Amble LtCn"/>
                        <a:ea typeface="Times New Roman" panose="02020603050405020304" pitchFamily="18" charset="0"/>
                        <a:cs typeface="Times New Roman" panose="02020603050405020304" pitchFamily="18" charset="0"/>
                      </a:endParaRPr>
                    </a:p>
                    <a:p>
                      <a:pPr algn="l">
                        <a:lnSpc>
                          <a:spcPct val="150000"/>
                        </a:lnSpc>
                        <a:spcAft>
                          <a:spcPts val="0"/>
                        </a:spcAft>
                      </a:pPr>
                      <a:r>
                        <a:rPr lang="es-ES" sz="1100" dirty="0">
                          <a:effectLst/>
                          <a:latin typeface="Amble LtCn"/>
                          <a:ea typeface="Times New Roman" panose="02020603050405020304" pitchFamily="18" charset="0"/>
                          <a:cs typeface="Arial" panose="020B0604020202020204" pitchFamily="34" charset="0"/>
                        </a:rPr>
                        <a:t>Terapia de compasión basada en los estilos de apego</a:t>
                      </a:r>
                      <a:endParaRPr lang="es-ES" sz="1100" dirty="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DDDDDD"/>
                    </a:solidFill>
                  </a:tcPr>
                </a:tc>
                <a:tc>
                  <a:txBody>
                    <a:bodyPr/>
                    <a:lstStyle/>
                    <a:p>
                      <a:pPr algn="l">
                        <a:lnSpc>
                          <a:spcPct val="150000"/>
                        </a:lnSpc>
                        <a:spcAft>
                          <a:spcPts val="0"/>
                        </a:spcAft>
                      </a:pPr>
                      <a:r>
                        <a:rPr lang="es-ES" sz="1100">
                          <a:effectLst/>
                          <a:latin typeface="Amble LtCn"/>
                          <a:ea typeface="Times New Roman" panose="02020603050405020304" pitchFamily="18" charset="0"/>
                          <a:cs typeface="Arial" panose="020B0604020202020204" pitchFamily="34" charset="0"/>
                        </a:rPr>
                        <a:t>Javier García Campayo, Universidad de Zaragoza (España)</a:t>
                      </a:r>
                      <a:endParaRPr lang="es-ES" sz="1100">
                        <a:effectLst/>
                        <a:latin typeface="Amble LtCn"/>
                        <a:ea typeface="Times New Roman" panose="02020603050405020304" pitchFamily="18" charset="0"/>
                        <a:cs typeface="Times New Roman" panose="02020603050405020304" pitchFamily="18" charset="0"/>
                      </a:endParaRPr>
                    </a:p>
                    <a:p>
                      <a:pPr algn="l">
                        <a:lnSpc>
                          <a:spcPct val="150000"/>
                        </a:lnSpc>
                        <a:spcAft>
                          <a:spcPts val="0"/>
                        </a:spcAft>
                      </a:pPr>
                      <a:r>
                        <a:rPr lang="es-ES" sz="1100">
                          <a:effectLst/>
                          <a:latin typeface="Amble LtCn"/>
                          <a:ea typeface="Times New Roman" panose="02020603050405020304" pitchFamily="18" charset="0"/>
                          <a:cs typeface="Arial" panose="020B0604020202020204" pitchFamily="34" charset="0"/>
                        </a:rPr>
                        <a:t> </a:t>
                      </a:r>
                      <a:endParaRPr lang="es-ES" sz="1100">
                        <a:effectLst/>
                        <a:latin typeface="Amble LtCn"/>
                        <a:ea typeface="Times New Roman" panose="02020603050405020304" pitchFamily="18" charset="0"/>
                        <a:cs typeface="Times New Roman" panose="02020603050405020304" pitchFamily="18" charset="0"/>
                      </a:endParaRPr>
                    </a:p>
                    <a:p>
                      <a:pPr algn="l">
                        <a:lnSpc>
                          <a:spcPct val="150000"/>
                        </a:lnSpc>
                        <a:spcAft>
                          <a:spcPts val="0"/>
                        </a:spcAft>
                      </a:pPr>
                      <a:r>
                        <a:rPr lang="es-ES" sz="1100">
                          <a:effectLst/>
                          <a:latin typeface="Amble LtCn"/>
                          <a:ea typeface="Times New Roman" panose="02020603050405020304" pitchFamily="18" charset="0"/>
                          <a:cs typeface="Arial" panose="020B0604020202020204" pitchFamily="34" charset="0"/>
                        </a:rPr>
                        <a:t>Marcelo Demarzo, Universidad Federal de Sao Paulo (Brasil)</a:t>
                      </a:r>
                      <a:endParaRPr lang="es-ES" sz="110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l">
                        <a:lnSpc>
                          <a:spcPct val="150000"/>
                        </a:lnSpc>
                        <a:spcAft>
                          <a:spcPts val="0"/>
                        </a:spcAft>
                      </a:pPr>
                      <a:r>
                        <a:rPr lang="es-ES" sz="1100">
                          <a:effectLst/>
                          <a:latin typeface="Amble LtCn"/>
                          <a:ea typeface="Times New Roman" panose="02020603050405020304" pitchFamily="18" charset="0"/>
                          <a:cs typeface="Arial" panose="020B0604020202020204" pitchFamily="34" charset="0"/>
                        </a:rPr>
                        <a:t>Psicología occidental (teoría psicodinámica y psicología evolutiva)</a:t>
                      </a:r>
                      <a:endParaRPr lang="es-ES" sz="110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l">
                        <a:lnSpc>
                          <a:spcPct val="150000"/>
                        </a:lnSpc>
                        <a:spcAft>
                          <a:spcPts val="0"/>
                        </a:spcAft>
                      </a:pPr>
                      <a:r>
                        <a:rPr lang="es-ES" sz="1100" dirty="0">
                          <a:effectLst/>
                          <a:latin typeface="Amble LtCn"/>
                          <a:ea typeface="Times New Roman" panose="02020603050405020304" pitchFamily="18" charset="0"/>
                          <a:cs typeface="Arial" panose="020B0604020202020204" pitchFamily="34" charset="0"/>
                        </a:rPr>
                        <a:t>García-Campayo y </a:t>
                      </a:r>
                      <a:r>
                        <a:rPr lang="es-ES" sz="1100" dirty="0" err="1">
                          <a:effectLst/>
                          <a:latin typeface="Amble LtCn"/>
                          <a:ea typeface="Times New Roman" panose="02020603050405020304" pitchFamily="18" charset="0"/>
                          <a:cs typeface="Arial" panose="020B0604020202020204" pitchFamily="34" charset="0"/>
                        </a:rPr>
                        <a:t>Demarzo</a:t>
                      </a:r>
                      <a:r>
                        <a:rPr lang="es-ES" sz="1100" dirty="0">
                          <a:effectLst/>
                          <a:latin typeface="Amble LtCn"/>
                          <a:ea typeface="Times New Roman" panose="02020603050405020304" pitchFamily="18" charset="0"/>
                          <a:cs typeface="Arial" panose="020B0604020202020204" pitchFamily="34" charset="0"/>
                        </a:rPr>
                        <a:t>, 2015 </a:t>
                      </a:r>
                      <a:endParaRPr lang="es-ES" sz="1100" dirty="0">
                        <a:effectLst/>
                        <a:latin typeface="Amble LtCn"/>
                        <a:ea typeface="Times New Roman" panose="02020603050405020304" pitchFamily="18" charset="0"/>
                        <a:cs typeface="Times New Roman" panose="02020603050405020304" pitchFamily="18" charset="0"/>
                      </a:endParaRPr>
                    </a:p>
                  </a:txBody>
                  <a:tcPr marL="58659" marR="58659"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923416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D52137A3-98FC-404F-A5E5-AD1816E017CD}"/>
              </a:ext>
            </a:extLst>
          </p:cNvPr>
          <p:cNvSpPr>
            <a:spLocks noGrp="1"/>
          </p:cNvSpPr>
          <p:nvPr>
            <p:ph type="sldNum" sz="quarter" idx="12"/>
          </p:nvPr>
        </p:nvSpPr>
        <p:spPr/>
        <p:txBody>
          <a:bodyPr/>
          <a:lstStyle/>
          <a:p>
            <a:fld id="{00BEC3E0-57B4-914B-9277-0A781F130C5C}" type="slidenum">
              <a:rPr lang="es-ES" smtClean="0"/>
              <a:t>6</a:t>
            </a:fld>
            <a:endParaRPr lang="es-ES"/>
          </a:p>
        </p:txBody>
      </p:sp>
      <p:pic>
        <p:nvPicPr>
          <p:cNvPr id="5" name="Imagen 2">
            <a:extLst>
              <a:ext uri="{FF2B5EF4-FFF2-40B4-BE49-F238E27FC236}">
                <a16:creationId xmlns:a16="http://schemas.microsoft.com/office/drawing/2014/main" id="{1B1B9BD6-35BF-5442-BB3D-5E55C0EC44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893" y="828548"/>
            <a:ext cx="10638213" cy="5200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8086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8D1D2A61-6542-FE41-B2CB-E4DDBD6ECBD1}"/>
              </a:ext>
            </a:extLst>
          </p:cNvPr>
          <p:cNvSpPr>
            <a:spLocks noGrp="1"/>
          </p:cNvSpPr>
          <p:nvPr>
            <p:ph type="title"/>
          </p:nvPr>
        </p:nvSpPr>
        <p:spPr>
          <a:xfrm>
            <a:off x="4082902" y="136525"/>
            <a:ext cx="5444920" cy="1325563"/>
          </a:xfrm>
        </p:spPr>
        <p:txBody>
          <a:bodyPr/>
          <a:lstStyle/>
          <a:p>
            <a:pPr algn="l"/>
            <a:r>
              <a:rPr lang="en-GB">
                <a:solidFill>
                  <a:schemeClr val="accent1"/>
                </a:solidFill>
              </a:rPr>
              <a:t>RESOURCES</a:t>
            </a:r>
          </a:p>
        </p:txBody>
      </p:sp>
      <p:sp>
        <p:nvSpPr>
          <p:cNvPr id="4" name="Marcador de contenido 3">
            <a:extLst>
              <a:ext uri="{FF2B5EF4-FFF2-40B4-BE49-F238E27FC236}">
                <a16:creationId xmlns:a16="http://schemas.microsoft.com/office/drawing/2014/main" id="{E51F2F98-34BC-ED49-9285-2966B3A2627E}"/>
              </a:ext>
            </a:extLst>
          </p:cNvPr>
          <p:cNvSpPr>
            <a:spLocks noGrp="1"/>
          </p:cNvSpPr>
          <p:nvPr>
            <p:ph sz="half" idx="2"/>
          </p:nvPr>
        </p:nvSpPr>
        <p:spPr>
          <a:xfrm>
            <a:off x="1747777" y="1196959"/>
            <a:ext cx="9514390" cy="4732061"/>
          </a:xfrm>
        </p:spPr>
        <p:txBody>
          <a:bodyPr>
            <a:normAutofit fontScale="85000" lnSpcReduction="20000"/>
          </a:bodyPr>
          <a:lstStyle/>
          <a:p>
            <a:pPr>
              <a:buBlip>
                <a:blip r:embed="rId2"/>
              </a:buBlip>
            </a:pPr>
            <a:endParaRPr lang="es-ES" altLang="es-ES" dirty="0"/>
          </a:p>
          <a:p>
            <a:pPr marL="0" indent="0">
              <a:buNone/>
            </a:pPr>
            <a:endParaRPr lang="es-ES" altLang="es-ES" dirty="0"/>
          </a:p>
          <a:p>
            <a:pPr>
              <a:buBlip>
                <a:blip r:embed="rId2"/>
              </a:buBlip>
            </a:pPr>
            <a:r>
              <a:rPr lang="en-GB"/>
              <a:t>ABCT PROGRAMME WEBSITE:</a:t>
            </a:r>
          </a:p>
          <a:p>
            <a:pPr marL="0" indent="0">
              <a:buNone/>
            </a:pPr>
            <a:r>
              <a:rPr lang="en-GB" u="sng">
                <a:hlinkClick r:id="rId3"/>
              </a:rPr>
              <a:t>https://terapiadecompasion.com/</a:t>
            </a:r>
          </a:p>
          <a:p>
            <a:pPr marL="0" indent="0">
              <a:buNone/>
            </a:pPr>
            <a:endParaRPr lang="es-ES" altLang="es-ES" dirty="0"/>
          </a:p>
          <a:p>
            <a:pPr marL="0" indent="0">
              <a:buNone/>
            </a:pPr>
            <a:endParaRPr lang="es-ES" altLang="es-ES" dirty="0"/>
          </a:p>
          <a:p>
            <a:pPr>
              <a:buBlip>
                <a:blip r:embed="rId2"/>
              </a:buBlip>
            </a:pPr>
            <a:r>
              <a:rPr lang="en-GB"/>
              <a:t>YOUTUBE CHANNEL MASTER’S IN MINDFULNESS AND CHAIR OF</a:t>
            </a:r>
          </a:p>
          <a:p>
            <a:pPr marL="0" indent="0">
              <a:buNone/>
            </a:pPr>
            <a:r>
              <a:rPr lang="en-GB"/>
              <a:t>    CONTEMPLATIVE SCIENCES</a:t>
            </a:r>
          </a:p>
          <a:p>
            <a:pPr marL="0" indent="0">
              <a:buNone/>
            </a:pPr>
            <a:r>
              <a:rPr lang="en-GB"/>
              <a:t>    YouTube Garcia Campayo</a:t>
            </a:r>
          </a:p>
          <a:p>
            <a:pPr marL="0" indent="0">
              <a:buNone/>
            </a:pPr>
            <a:endParaRPr lang="es-ES" altLang="es-ES"/>
          </a:p>
          <a:p>
            <a:pPr marL="0" indent="0">
              <a:buNone/>
            </a:pPr>
            <a:endParaRPr lang="es-ES" altLang="es-ES"/>
          </a:p>
          <a:p>
            <a:pPr>
              <a:buBlip>
                <a:blip r:embed="rId2"/>
              </a:buBlip>
            </a:pPr>
            <a:r>
              <a:rPr lang="en-GB"/>
              <a:t>AUDIO:</a:t>
            </a:r>
          </a:p>
          <a:p>
            <a:pPr marL="0" indent="0">
              <a:buNone/>
            </a:pPr>
            <a:r>
              <a:rPr lang="en-GB"/>
              <a:t>https://www.masterenmindfulness.com/audios-de-compasion/</a:t>
            </a:r>
          </a:p>
          <a:p>
            <a:pPr>
              <a:buBlip>
                <a:blip r:embed="rId2"/>
              </a:buBlip>
            </a:pPr>
            <a:endParaRPr lang="es-ES" altLang="es-ES" dirty="0"/>
          </a:p>
          <a:p>
            <a:pPr marL="0" indent="0">
              <a:buNone/>
            </a:pPr>
            <a:endParaRPr lang="es-ES" altLang="es-ES"/>
          </a:p>
          <a:p>
            <a:pPr marL="0" indent="0">
              <a:buNone/>
            </a:pPr>
            <a:endParaRPr lang="es-ES" altLang="es-ES" dirty="0"/>
          </a:p>
          <a:p>
            <a:pPr marL="0" indent="0">
              <a:buNone/>
            </a:pPr>
            <a:endParaRPr lang="es-ES" altLang="es-ES" dirty="0"/>
          </a:p>
        </p:txBody>
      </p:sp>
      <p:sp>
        <p:nvSpPr>
          <p:cNvPr id="2" name="Marcador de número de diapositiva 1">
            <a:extLst>
              <a:ext uri="{FF2B5EF4-FFF2-40B4-BE49-F238E27FC236}">
                <a16:creationId xmlns:a16="http://schemas.microsoft.com/office/drawing/2014/main" id="{6F193175-B847-164F-BBA8-BDBE5FEADFDE}"/>
              </a:ext>
            </a:extLst>
          </p:cNvPr>
          <p:cNvSpPr>
            <a:spLocks noGrp="1"/>
          </p:cNvSpPr>
          <p:nvPr>
            <p:ph type="sldNum" sz="quarter" idx="12"/>
          </p:nvPr>
        </p:nvSpPr>
        <p:spPr/>
        <p:txBody>
          <a:bodyPr/>
          <a:lstStyle/>
          <a:p>
            <a:fld id="{00BEC3E0-57B4-914B-9277-0A781F130C5C}" type="slidenum">
              <a:rPr lang="es-ES" smtClean="0"/>
              <a:t>7</a:t>
            </a:fld>
            <a:endParaRPr lang="es-ES"/>
          </a:p>
        </p:txBody>
      </p:sp>
      <p:pic>
        <p:nvPicPr>
          <p:cNvPr id="5" name="Imagen 4">
            <a:extLst>
              <a:ext uri="{FF2B5EF4-FFF2-40B4-BE49-F238E27FC236}">
                <a16:creationId xmlns:a16="http://schemas.microsoft.com/office/drawing/2014/main" id="{CDD4BA7B-E86D-C746-B551-2A43B3C81017}"/>
              </a:ext>
            </a:extLst>
          </p:cNvPr>
          <p:cNvPicPr>
            <a:picLocks noChangeAspect="1"/>
          </p:cNvPicPr>
          <p:nvPr/>
        </p:nvPicPr>
        <p:blipFill>
          <a:blip r:embed="rId4"/>
          <a:srcRect/>
          <a:stretch/>
        </p:blipFill>
        <p:spPr>
          <a:xfrm>
            <a:off x="9527822" y="3429000"/>
            <a:ext cx="2532916" cy="2500021"/>
          </a:xfrm>
          <a:prstGeom prst="rect">
            <a:avLst/>
          </a:prstGeom>
        </p:spPr>
      </p:pic>
    </p:spTree>
    <p:extLst>
      <p:ext uri="{BB962C8B-B14F-4D97-AF65-F5344CB8AC3E}">
        <p14:creationId xmlns:p14="http://schemas.microsoft.com/office/powerpoint/2010/main" val="3347049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63EE2BD6-1A44-F643-A3E1-3189A69435A5}"/>
              </a:ext>
            </a:extLst>
          </p:cNvPr>
          <p:cNvSpPr>
            <a:spLocks noGrp="1"/>
          </p:cNvSpPr>
          <p:nvPr>
            <p:ph type="sldNum" sz="quarter" idx="12"/>
          </p:nvPr>
        </p:nvSpPr>
        <p:spPr/>
        <p:txBody>
          <a:bodyPr/>
          <a:lstStyle/>
          <a:p>
            <a:fld id="{00BEC3E0-57B4-914B-9277-0A781F130C5C}" type="slidenum">
              <a:rPr lang="es-ES" smtClean="0"/>
              <a:t>8</a:t>
            </a:fld>
            <a:endParaRPr lang="es-ES"/>
          </a:p>
        </p:txBody>
      </p:sp>
      <p:pic>
        <p:nvPicPr>
          <p:cNvPr id="7" name="Imagen 6">
            <a:extLst>
              <a:ext uri="{FF2B5EF4-FFF2-40B4-BE49-F238E27FC236}">
                <a16:creationId xmlns:a16="http://schemas.microsoft.com/office/drawing/2014/main" id="{D658EBCC-CF55-2E40-B908-B63B0D4FEA1A}"/>
              </a:ext>
            </a:extLst>
          </p:cNvPr>
          <p:cNvPicPr>
            <a:picLocks noChangeAspect="1"/>
          </p:cNvPicPr>
          <p:nvPr/>
        </p:nvPicPr>
        <p:blipFill>
          <a:blip r:embed="rId2"/>
          <a:srcRect/>
          <a:stretch/>
        </p:blipFill>
        <p:spPr>
          <a:xfrm rot="20406405">
            <a:off x="3730516" y="2378870"/>
            <a:ext cx="4627153" cy="4183531"/>
          </a:xfrm>
          <a:prstGeom prst="rect">
            <a:avLst/>
          </a:prstGeom>
        </p:spPr>
      </p:pic>
      <p:sp>
        <p:nvSpPr>
          <p:cNvPr id="5" name="Título 1">
            <a:extLst>
              <a:ext uri="{FF2B5EF4-FFF2-40B4-BE49-F238E27FC236}">
                <a16:creationId xmlns:a16="http://schemas.microsoft.com/office/drawing/2014/main" id="{F41BC53C-F4C5-774B-9C24-56A6F593904F}"/>
              </a:ext>
            </a:extLst>
          </p:cNvPr>
          <p:cNvSpPr txBox="1">
            <a:spLocks/>
          </p:cNvSpPr>
          <p:nvPr/>
        </p:nvSpPr>
        <p:spPr>
          <a:xfrm>
            <a:off x="1693068" y="1298073"/>
            <a:ext cx="8805863"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s-ES" altLang="es-ES" dirty="0">
                <a:solidFill>
                  <a:schemeClr val="accent1"/>
                </a:solidFill>
              </a:rPr>
              <a:t>FUNCIONAMIENTO DE NUESTRO CEREBRO</a:t>
            </a:r>
            <a:br>
              <a:rPr lang="es-ES" altLang="es-ES" dirty="0">
                <a:solidFill>
                  <a:schemeClr val="accent1"/>
                </a:solidFill>
              </a:rPr>
            </a:br>
            <a:endParaRPr lang="es-ES" dirty="0">
              <a:solidFill>
                <a:schemeClr val="accent1"/>
              </a:solidFill>
            </a:endParaRPr>
          </a:p>
        </p:txBody>
      </p:sp>
    </p:spTree>
    <p:extLst>
      <p:ext uri="{BB962C8B-B14F-4D97-AF65-F5344CB8AC3E}">
        <p14:creationId xmlns:p14="http://schemas.microsoft.com/office/powerpoint/2010/main" val="1886350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a:extLst>
              <a:ext uri="{FF2B5EF4-FFF2-40B4-BE49-F238E27FC236}">
                <a16:creationId xmlns:a16="http://schemas.microsoft.com/office/drawing/2014/main" id="{B333497B-E4A5-6A47-B4D2-AD37946A1DD5}"/>
              </a:ext>
            </a:extLst>
          </p:cNvPr>
          <p:cNvPicPr>
            <a:picLocks noChangeAspect="1"/>
          </p:cNvPicPr>
          <p:nvPr/>
        </p:nvPicPr>
        <p:blipFill>
          <a:blip r:embed="rId2"/>
          <a:stretch>
            <a:fillRect/>
          </a:stretch>
        </p:blipFill>
        <p:spPr>
          <a:xfrm rot="21188492">
            <a:off x="7960144" y="2486592"/>
            <a:ext cx="3250009" cy="3741474"/>
          </a:xfrm>
          <a:prstGeom prst="rect">
            <a:avLst/>
          </a:prstGeom>
        </p:spPr>
      </p:pic>
      <p:pic>
        <p:nvPicPr>
          <p:cNvPr id="15" name="Imagen 14">
            <a:extLst>
              <a:ext uri="{FF2B5EF4-FFF2-40B4-BE49-F238E27FC236}">
                <a16:creationId xmlns:a16="http://schemas.microsoft.com/office/drawing/2014/main" id="{98266CD5-BA2D-754B-8720-79851A749D9A}"/>
              </a:ext>
            </a:extLst>
          </p:cNvPr>
          <p:cNvPicPr>
            <a:picLocks noChangeAspect="1"/>
          </p:cNvPicPr>
          <p:nvPr/>
        </p:nvPicPr>
        <p:blipFill>
          <a:blip r:embed="rId3"/>
          <a:stretch>
            <a:fillRect/>
          </a:stretch>
        </p:blipFill>
        <p:spPr>
          <a:xfrm>
            <a:off x="8052807" y="2585412"/>
            <a:ext cx="3148881" cy="3681768"/>
          </a:xfrm>
          <a:prstGeom prst="rect">
            <a:avLst/>
          </a:prstGeom>
        </p:spPr>
      </p:pic>
      <p:sp>
        <p:nvSpPr>
          <p:cNvPr id="6" name="Título 2">
            <a:extLst>
              <a:ext uri="{FF2B5EF4-FFF2-40B4-BE49-F238E27FC236}">
                <a16:creationId xmlns:a16="http://schemas.microsoft.com/office/drawing/2014/main" id="{D07CA287-787B-C24B-9297-1BE2A2817165}"/>
              </a:ext>
            </a:extLst>
          </p:cNvPr>
          <p:cNvSpPr>
            <a:spLocks noGrp="1"/>
          </p:cNvSpPr>
          <p:nvPr>
            <p:ph type="title"/>
          </p:nvPr>
        </p:nvSpPr>
        <p:spPr>
          <a:xfrm>
            <a:off x="453190" y="1028073"/>
            <a:ext cx="9807222" cy="1325563"/>
          </a:xfrm>
        </p:spPr>
        <p:txBody>
          <a:bodyPr>
            <a:normAutofit/>
          </a:bodyPr>
          <a:lstStyle/>
          <a:p>
            <a:r>
              <a:rPr lang="es-ES" sz="3800" dirty="0">
                <a:solidFill>
                  <a:schemeClr val="accent1"/>
                </a:solidFill>
              </a:rPr>
              <a:t>LA VIDA ES SUPERVIVENCIA Y REPRODUCCIÓN</a:t>
            </a:r>
          </a:p>
        </p:txBody>
      </p:sp>
      <p:sp>
        <p:nvSpPr>
          <p:cNvPr id="7" name="Marcador de texto 3">
            <a:extLst>
              <a:ext uri="{FF2B5EF4-FFF2-40B4-BE49-F238E27FC236}">
                <a16:creationId xmlns:a16="http://schemas.microsoft.com/office/drawing/2014/main" id="{B8C0C15C-3B78-AB4B-91E4-A033958B8555}"/>
              </a:ext>
            </a:extLst>
          </p:cNvPr>
          <p:cNvSpPr>
            <a:spLocks noGrp="1"/>
          </p:cNvSpPr>
          <p:nvPr>
            <p:ph type="body" idx="1"/>
          </p:nvPr>
        </p:nvSpPr>
        <p:spPr>
          <a:xfrm>
            <a:off x="1232067" y="4272589"/>
            <a:ext cx="7877175" cy="823912"/>
          </a:xfrm>
        </p:spPr>
        <p:txBody>
          <a:bodyPr>
            <a:normAutofit lnSpcReduction="10000"/>
          </a:bodyPr>
          <a:lstStyle/>
          <a:p>
            <a:r>
              <a:rPr lang="es-ES" b="1" dirty="0">
                <a:solidFill>
                  <a:schemeClr val="accent2"/>
                </a:solidFill>
              </a:rPr>
              <a:t>Estamos diseñados para la supervivencia, </a:t>
            </a:r>
          </a:p>
          <a:p>
            <a:r>
              <a:rPr lang="es-ES" b="1" dirty="0">
                <a:solidFill>
                  <a:schemeClr val="accent2"/>
                </a:solidFill>
              </a:rPr>
              <a:t>no para la felicidad.</a:t>
            </a:r>
          </a:p>
          <a:p>
            <a:endParaRPr lang="es-ES" dirty="0">
              <a:solidFill>
                <a:schemeClr val="accent2"/>
              </a:solidFill>
            </a:endParaRPr>
          </a:p>
        </p:txBody>
      </p:sp>
      <p:sp>
        <p:nvSpPr>
          <p:cNvPr id="8" name="Marcador de contenido 4">
            <a:extLst>
              <a:ext uri="{FF2B5EF4-FFF2-40B4-BE49-F238E27FC236}">
                <a16:creationId xmlns:a16="http://schemas.microsoft.com/office/drawing/2014/main" id="{C68DC05E-B267-DB40-BD8B-998AC9CD0B42}"/>
              </a:ext>
            </a:extLst>
          </p:cNvPr>
          <p:cNvSpPr>
            <a:spLocks noGrp="1"/>
          </p:cNvSpPr>
          <p:nvPr>
            <p:ph sz="half" idx="2"/>
          </p:nvPr>
        </p:nvSpPr>
        <p:spPr>
          <a:xfrm>
            <a:off x="686088" y="2089024"/>
            <a:ext cx="10515600" cy="1624012"/>
          </a:xfrm>
        </p:spPr>
        <p:txBody>
          <a:bodyPr>
            <a:normAutofit/>
          </a:bodyPr>
          <a:lstStyle/>
          <a:p>
            <a:pPr marL="0" indent="0">
              <a:buNone/>
            </a:pPr>
            <a:r>
              <a:rPr lang="en-GB" altLang="es-ES" sz="2800" dirty="0" err="1"/>
              <a:t>Nuestro</a:t>
            </a:r>
            <a:r>
              <a:rPr lang="en-GB" altLang="es-ES" sz="2800" dirty="0"/>
              <a:t> </a:t>
            </a:r>
            <a:r>
              <a:rPr lang="en-GB" altLang="es-ES" sz="2800" dirty="0" err="1"/>
              <a:t>destino</a:t>
            </a:r>
            <a:r>
              <a:rPr lang="en-GB" altLang="es-ES" sz="2800" dirty="0"/>
              <a:t> es </a:t>
            </a:r>
            <a:r>
              <a:rPr lang="en-GB" altLang="es-ES" sz="2800" dirty="0" err="1"/>
              <a:t>sobrevivir</a:t>
            </a:r>
            <a:r>
              <a:rPr lang="en-GB" altLang="es-ES" sz="2800" dirty="0"/>
              <a:t> para </a:t>
            </a:r>
            <a:r>
              <a:rPr lang="en-GB" altLang="es-ES" sz="2800" dirty="0" err="1"/>
              <a:t>reproducir</a:t>
            </a:r>
            <a:r>
              <a:rPr lang="en-GB" altLang="es-ES" sz="2800" dirty="0"/>
              <a:t> la </a:t>
            </a:r>
            <a:r>
              <a:rPr lang="en-GB" altLang="es-ES" sz="2800" dirty="0" err="1"/>
              <a:t>especia</a:t>
            </a:r>
            <a:r>
              <a:rPr lang="en-GB" altLang="es-ES" sz="2800" dirty="0"/>
              <a:t>. </a:t>
            </a:r>
          </a:p>
          <a:p>
            <a:pPr marL="0" indent="0">
              <a:buNone/>
            </a:pPr>
            <a:r>
              <a:rPr lang="en-GB" altLang="es-ES" sz="2800" dirty="0"/>
              <a:t>Y </a:t>
            </a:r>
            <a:r>
              <a:rPr lang="en-GB" altLang="es-ES" sz="2800" dirty="0" err="1"/>
              <a:t>si</a:t>
            </a:r>
            <a:r>
              <a:rPr lang="en-GB" altLang="es-ES" sz="2800" dirty="0"/>
              <a:t> hay suerte, </a:t>
            </a:r>
            <a:r>
              <a:rPr lang="en-GB" altLang="es-ES" sz="2800" dirty="0" err="1"/>
              <a:t>envejecer</a:t>
            </a:r>
            <a:r>
              <a:rPr lang="en-GB" altLang="es-ES" sz="2800" dirty="0"/>
              <a:t>.</a:t>
            </a:r>
          </a:p>
          <a:p>
            <a:pPr marL="0" indent="0">
              <a:buNone/>
            </a:pPr>
            <a:r>
              <a:rPr lang="en-GB" altLang="es-ES" sz="2200" i="1" dirty="0">
                <a:solidFill>
                  <a:schemeClr val="accent5"/>
                </a:solidFill>
              </a:rPr>
              <a:t>(Lo </a:t>
            </a:r>
            <a:r>
              <a:rPr lang="en-GB" altLang="es-ES" sz="2200" i="1" dirty="0" err="1">
                <a:solidFill>
                  <a:schemeClr val="accent5"/>
                </a:solidFill>
              </a:rPr>
              <a:t>hemos</a:t>
            </a:r>
            <a:r>
              <a:rPr lang="en-GB" altLang="es-ES" sz="2200" i="1" dirty="0">
                <a:solidFill>
                  <a:schemeClr val="accent5"/>
                </a:solidFill>
              </a:rPr>
              <a:t> </a:t>
            </a:r>
            <a:r>
              <a:rPr lang="en-GB" altLang="es-ES" sz="2200" i="1" dirty="0" err="1">
                <a:solidFill>
                  <a:schemeClr val="accent5"/>
                </a:solidFill>
              </a:rPr>
              <a:t>olvidado</a:t>
            </a:r>
            <a:r>
              <a:rPr lang="en-GB" altLang="es-ES" sz="2200" i="1" dirty="0">
                <a:solidFill>
                  <a:schemeClr val="accent5"/>
                </a:solidFill>
              </a:rPr>
              <a:t> </a:t>
            </a:r>
            <a:r>
              <a:rPr lang="en-GB" altLang="es-ES" sz="2200" i="1" dirty="0" err="1">
                <a:solidFill>
                  <a:schemeClr val="accent5"/>
                </a:solidFill>
              </a:rPr>
              <a:t>porque</a:t>
            </a:r>
            <a:r>
              <a:rPr lang="en-GB" altLang="es-ES" sz="2200" i="1" dirty="0">
                <a:solidFill>
                  <a:schemeClr val="accent5"/>
                </a:solidFill>
              </a:rPr>
              <a:t> </a:t>
            </a:r>
            <a:r>
              <a:rPr lang="en-GB" altLang="es-ES" sz="2200" i="1" dirty="0" err="1">
                <a:solidFill>
                  <a:schemeClr val="accent5"/>
                </a:solidFill>
              </a:rPr>
              <a:t>ya</a:t>
            </a:r>
            <a:r>
              <a:rPr lang="en-GB" altLang="es-ES" sz="2200" i="1" dirty="0">
                <a:solidFill>
                  <a:schemeClr val="accent5"/>
                </a:solidFill>
              </a:rPr>
              <a:t> no hay </a:t>
            </a:r>
            <a:r>
              <a:rPr lang="en-GB" altLang="es-ES" sz="2200" i="1" dirty="0" err="1">
                <a:solidFill>
                  <a:schemeClr val="accent5"/>
                </a:solidFill>
              </a:rPr>
              <a:t>depredadores</a:t>
            </a:r>
            <a:r>
              <a:rPr lang="en-GB" altLang="es-ES" sz="2200" i="1" dirty="0">
                <a:solidFill>
                  <a:schemeClr val="accent5"/>
                </a:solidFill>
              </a:rPr>
              <a:t>)</a:t>
            </a:r>
          </a:p>
        </p:txBody>
      </p:sp>
      <p:sp>
        <p:nvSpPr>
          <p:cNvPr id="5" name="Marcador de número de diapositiva 4">
            <a:extLst>
              <a:ext uri="{FF2B5EF4-FFF2-40B4-BE49-F238E27FC236}">
                <a16:creationId xmlns:a16="http://schemas.microsoft.com/office/drawing/2014/main" id="{1D02DD9C-083F-5B44-A5AC-A0F6D8E20CE0}"/>
              </a:ext>
            </a:extLst>
          </p:cNvPr>
          <p:cNvSpPr>
            <a:spLocks noGrp="1"/>
          </p:cNvSpPr>
          <p:nvPr>
            <p:ph type="sldNum" sz="quarter" idx="12"/>
          </p:nvPr>
        </p:nvSpPr>
        <p:spPr/>
        <p:txBody>
          <a:bodyPr/>
          <a:lstStyle/>
          <a:p>
            <a:fld id="{00BEC3E0-57B4-914B-9277-0A781F130C5C}" type="slidenum">
              <a:rPr lang="es-ES" smtClean="0"/>
              <a:t>9</a:t>
            </a:fld>
            <a:endParaRPr lang="es-ES"/>
          </a:p>
        </p:txBody>
      </p:sp>
      <p:pic>
        <p:nvPicPr>
          <p:cNvPr id="13" name="Imagen 12">
            <a:extLst>
              <a:ext uri="{FF2B5EF4-FFF2-40B4-BE49-F238E27FC236}">
                <a16:creationId xmlns:a16="http://schemas.microsoft.com/office/drawing/2014/main" id="{3A0F0B57-D966-A74F-994B-48C2A8FD530E}"/>
              </a:ext>
            </a:extLst>
          </p:cNvPr>
          <p:cNvPicPr>
            <a:picLocks noChangeAspect="1"/>
          </p:cNvPicPr>
          <p:nvPr/>
        </p:nvPicPr>
        <p:blipFill>
          <a:blip r:embed="rId4"/>
          <a:stretch>
            <a:fillRect/>
          </a:stretch>
        </p:blipFill>
        <p:spPr>
          <a:xfrm>
            <a:off x="6497053" y="4064348"/>
            <a:ext cx="1684091" cy="1765579"/>
          </a:xfrm>
          <a:prstGeom prst="rect">
            <a:avLst/>
          </a:prstGeom>
        </p:spPr>
      </p:pic>
    </p:spTree>
    <p:extLst>
      <p:ext uri="{BB962C8B-B14F-4D97-AF65-F5344CB8AC3E}">
        <p14:creationId xmlns:p14="http://schemas.microsoft.com/office/powerpoint/2010/main" val="2399119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9BA4E195-1CC8-F44E-96BC-38F5717EA517}"/>
              </a:ext>
            </a:extLst>
          </p:cNvPr>
          <p:cNvPicPr>
            <a:picLocks noChangeAspect="1"/>
          </p:cNvPicPr>
          <p:nvPr/>
        </p:nvPicPr>
        <p:blipFill>
          <a:blip r:embed="rId2"/>
          <a:srcRect/>
          <a:stretch/>
        </p:blipFill>
        <p:spPr>
          <a:xfrm>
            <a:off x="4245990" y="2773627"/>
            <a:ext cx="3700017" cy="3651965"/>
          </a:xfrm>
          <a:prstGeom prst="rect">
            <a:avLst/>
          </a:prstGeom>
        </p:spPr>
      </p:pic>
      <p:sp>
        <p:nvSpPr>
          <p:cNvPr id="3" name="Título 2">
            <a:extLst>
              <a:ext uri="{FF2B5EF4-FFF2-40B4-BE49-F238E27FC236}">
                <a16:creationId xmlns:a16="http://schemas.microsoft.com/office/drawing/2014/main" id="{AB45E1F8-CB47-C34E-8976-FFA47F0BE324}"/>
              </a:ext>
            </a:extLst>
          </p:cNvPr>
          <p:cNvSpPr>
            <a:spLocks noGrp="1"/>
          </p:cNvSpPr>
          <p:nvPr>
            <p:ph type="ctrTitle"/>
          </p:nvPr>
        </p:nvSpPr>
        <p:spPr>
          <a:xfrm>
            <a:off x="1523998" y="1529662"/>
            <a:ext cx="9144000" cy="1243965"/>
          </a:xfrm>
        </p:spPr>
        <p:txBody>
          <a:bodyPr>
            <a:normAutofit/>
          </a:bodyPr>
          <a:lstStyle/>
          <a:p>
            <a:r>
              <a:rPr lang="es-ES" sz="4000" dirty="0"/>
              <a:t>¿QUÉ ES Y QUÉ NO ES COMPASIÓN?</a:t>
            </a:r>
          </a:p>
        </p:txBody>
      </p:sp>
      <p:sp>
        <p:nvSpPr>
          <p:cNvPr id="2" name="Marcador de número de diapositiva 1">
            <a:extLst>
              <a:ext uri="{FF2B5EF4-FFF2-40B4-BE49-F238E27FC236}">
                <a16:creationId xmlns:a16="http://schemas.microsoft.com/office/drawing/2014/main" id="{9AA23E1F-6E83-5044-91FA-9AA4D22970E9}"/>
              </a:ext>
            </a:extLst>
          </p:cNvPr>
          <p:cNvSpPr>
            <a:spLocks noGrp="1"/>
          </p:cNvSpPr>
          <p:nvPr>
            <p:ph type="sldNum" sz="quarter" idx="12"/>
          </p:nvPr>
        </p:nvSpPr>
        <p:spPr/>
        <p:txBody>
          <a:bodyPr/>
          <a:lstStyle/>
          <a:p>
            <a:fld id="{00BEC3E0-57B4-914B-9277-0A781F130C5C}" type="slidenum">
              <a:rPr lang="es-ES" smtClean="0"/>
              <a:t>10</a:t>
            </a:fld>
            <a:endParaRPr lang="es-ES"/>
          </a:p>
        </p:txBody>
      </p:sp>
    </p:spTree>
    <p:extLst>
      <p:ext uri="{BB962C8B-B14F-4D97-AF65-F5344CB8AC3E}">
        <p14:creationId xmlns:p14="http://schemas.microsoft.com/office/powerpoint/2010/main" val="958096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2">
            <a:extLst>
              <a:ext uri="{FF2B5EF4-FFF2-40B4-BE49-F238E27FC236}">
                <a16:creationId xmlns:a16="http://schemas.microsoft.com/office/drawing/2014/main" id="{CD2E6A05-3FE7-DA4A-BD62-1AE6A7F0877C}"/>
              </a:ext>
            </a:extLst>
          </p:cNvPr>
          <p:cNvSpPr>
            <a:spLocks noGrp="1"/>
          </p:cNvSpPr>
          <p:nvPr>
            <p:ph type="title"/>
          </p:nvPr>
        </p:nvSpPr>
        <p:spPr/>
        <p:txBody>
          <a:bodyPr>
            <a:normAutofit/>
          </a:bodyPr>
          <a:lstStyle/>
          <a:p>
            <a:pPr algn="ctr"/>
            <a:r>
              <a:rPr lang="es-ES" dirty="0"/>
              <a:t>CONCEPTO DE  COMPASIÓN EN PSICOLOGÍA (</a:t>
            </a:r>
            <a:r>
              <a:rPr lang="es-ES" dirty="0" err="1"/>
              <a:t>Goetz</a:t>
            </a:r>
            <a:r>
              <a:rPr lang="es-ES" dirty="0"/>
              <a:t>)</a:t>
            </a:r>
          </a:p>
        </p:txBody>
      </p:sp>
      <p:sp>
        <p:nvSpPr>
          <p:cNvPr id="3" name="Marcador de contenido 2">
            <a:extLst>
              <a:ext uri="{FF2B5EF4-FFF2-40B4-BE49-F238E27FC236}">
                <a16:creationId xmlns:a16="http://schemas.microsoft.com/office/drawing/2014/main" id="{9CD7C979-058D-774E-8902-5695B6C18D43}"/>
              </a:ext>
            </a:extLst>
          </p:cNvPr>
          <p:cNvSpPr>
            <a:spLocks noGrp="1"/>
          </p:cNvSpPr>
          <p:nvPr>
            <p:ph sz="half" idx="2"/>
          </p:nvPr>
        </p:nvSpPr>
        <p:spPr>
          <a:xfrm>
            <a:off x="1567543" y="2039937"/>
            <a:ext cx="9786257" cy="4498975"/>
          </a:xfrm>
        </p:spPr>
        <p:txBody>
          <a:bodyPr/>
          <a:lstStyle/>
          <a:p>
            <a:r>
              <a:rPr lang="es-ES" dirty="0" err="1"/>
              <a:t>Goetz</a:t>
            </a:r>
            <a:r>
              <a:rPr lang="es-ES" dirty="0"/>
              <a:t> el at (2010): “El sentimiento que surge al presenciar el sufrimiento del otro Y DE UNO MISMO y que conlleva un deseo de ayudar”</a:t>
            </a:r>
          </a:p>
          <a:p>
            <a:endParaRPr lang="es-ES" dirty="0"/>
          </a:p>
          <a:p>
            <a:r>
              <a:rPr lang="es-ES" dirty="0"/>
              <a:t>Es una motivación capaz de orientar la vida, </a:t>
            </a:r>
          </a:p>
          <a:p>
            <a:r>
              <a:rPr lang="es-ES" dirty="0"/>
              <a:t>   con 2 elementos clave:</a:t>
            </a:r>
          </a:p>
          <a:p>
            <a:pPr lvl="1">
              <a:buFont typeface="Arial" panose="020B0604020202020204" pitchFamily="34" charset="0"/>
              <a:buChar char="•"/>
            </a:pPr>
            <a:r>
              <a:rPr lang="es-ES" dirty="0"/>
              <a:t>1.- Sensibilidad al sufrimiento de los otros</a:t>
            </a:r>
          </a:p>
          <a:p>
            <a:pPr lvl="1">
              <a:buFont typeface="Arial" panose="020B0604020202020204" pitchFamily="34" charset="0"/>
              <a:buChar char="•"/>
            </a:pPr>
            <a:r>
              <a:rPr lang="es-ES" dirty="0"/>
              <a:t>2.- Compromiso de aliviar el sufrimiento</a:t>
            </a:r>
          </a:p>
          <a:p>
            <a:endParaRPr lang="es-ES" dirty="0"/>
          </a:p>
          <a:p>
            <a:endParaRPr lang="es-ES" dirty="0"/>
          </a:p>
        </p:txBody>
      </p:sp>
      <p:sp>
        <p:nvSpPr>
          <p:cNvPr id="2" name="Marcador de número de diapositiva 1">
            <a:extLst>
              <a:ext uri="{FF2B5EF4-FFF2-40B4-BE49-F238E27FC236}">
                <a16:creationId xmlns:a16="http://schemas.microsoft.com/office/drawing/2014/main" id="{103A77C9-D197-BE48-81B3-1EBAF696D3DD}"/>
              </a:ext>
            </a:extLst>
          </p:cNvPr>
          <p:cNvSpPr>
            <a:spLocks noGrp="1"/>
          </p:cNvSpPr>
          <p:nvPr>
            <p:ph type="sldNum" sz="quarter" idx="12"/>
          </p:nvPr>
        </p:nvSpPr>
        <p:spPr/>
        <p:txBody>
          <a:bodyPr/>
          <a:lstStyle/>
          <a:p>
            <a:fld id="{00BEC3E0-57B4-914B-9277-0A781F130C5C}" type="slidenum">
              <a:rPr lang="es-ES" smtClean="0"/>
              <a:t>11</a:t>
            </a:fld>
            <a:endParaRPr lang="es-ES"/>
          </a:p>
        </p:txBody>
      </p:sp>
      <p:pic>
        <p:nvPicPr>
          <p:cNvPr id="11" name="Imagen 10">
            <a:extLst>
              <a:ext uri="{FF2B5EF4-FFF2-40B4-BE49-F238E27FC236}">
                <a16:creationId xmlns:a16="http://schemas.microsoft.com/office/drawing/2014/main" id="{7A1D736F-5600-7D4B-BBB2-FA1B4D3EBCAF}"/>
              </a:ext>
            </a:extLst>
          </p:cNvPr>
          <p:cNvPicPr>
            <a:picLocks noChangeAspect="1"/>
          </p:cNvPicPr>
          <p:nvPr/>
        </p:nvPicPr>
        <p:blipFill>
          <a:blip r:embed="rId2"/>
          <a:srcRect/>
          <a:stretch/>
        </p:blipFill>
        <p:spPr>
          <a:xfrm>
            <a:off x="7589481" y="2829846"/>
            <a:ext cx="3387940" cy="3343941"/>
          </a:xfrm>
          <a:prstGeom prst="rect">
            <a:avLst/>
          </a:prstGeom>
        </p:spPr>
      </p:pic>
    </p:spTree>
    <p:extLst>
      <p:ext uri="{BB962C8B-B14F-4D97-AF65-F5344CB8AC3E}">
        <p14:creationId xmlns:p14="http://schemas.microsoft.com/office/powerpoint/2010/main" val="416940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6BBB16D6-DC45-1645-89D9-A943F9BFF8C6}"/>
              </a:ext>
            </a:extLst>
          </p:cNvPr>
          <p:cNvSpPr>
            <a:spLocks noGrp="1"/>
          </p:cNvSpPr>
          <p:nvPr>
            <p:ph type="title"/>
          </p:nvPr>
        </p:nvSpPr>
        <p:spPr/>
        <p:txBody>
          <a:bodyPr>
            <a:normAutofit/>
          </a:bodyPr>
          <a:lstStyle/>
          <a:p>
            <a:pPr algn="ctr"/>
            <a:r>
              <a:rPr lang="es-ES" sz="4000" dirty="0">
                <a:solidFill>
                  <a:schemeClr val="accent1"/>
                </a:solidFill>
              </a:rPr>
              <a:t>CONCEPTO DE  COMPASIÓN EN PSICOLOGÍA (</a:t>
            </a:r>
            <a:r>
              <a:rPr lang="es-ES" sz="4000" dirty="0" err="1">
                <a:solidFill>
                  <a:schemeClr val="accent1"/>
                </a:solidFill>
              </a:rPr>
              <a:t>Kristin</a:t>
            </a:r>
            <a:r>
              <a:rPr lang="es-ES" sz="4000" dirty="0">
                <a:solidFill>
                  <a:schemeClr val="accent1"/>
                </a:solidFill>
              </a:rPr>
              <a:t> </a:t>
            </a:r>
            <a:r>
              <a:rPr lang="es-ES" sz="4000" dirty="0" err="1">
                <a:solidFill>
                  <a:schemeClr val="accent1"/>
                </a:solidFill>
              </a:rPr>
              <a:t>Neff</a:t>
            </a:r>
            <a:r>
              <a:rPr lang="es-ES" sz="4000" dirty="0">
                <a:solidFill>
                  <a:schemeClr val="accent1"/>
                </a:solidFill>
              </a:rPr>
              <a:t>)</a:t>
            </a:r>
          </a:p>
        </p:txBody>
      </p:sp>
      <p:sp>
        <p:nvSpPr>
          <p:cNvPr id="4" name="Marcador de número de diapositiva 3">
            <a:extLst>
              <a:ext uri="{FF2B5EF4-FFF2-40B4-BE49-F238E27FC236}">
                <a16:creationId xmlns:a16="http://schemas.microsoft.com/office/drawing/2014/main" id="{8B384401-87B6-C14E-BEBE-5ADF5A96618F}"/>
              </a:ext>
            </a:extLst>
          </p:cNvPr>
          <p:cNvSpPr>
            <a:spLocks noGrp="1"/>
          </p:cNvSpPr>
          <p:nvPr>
            <p:ph type="sldNum" sz="quarter" idx="12"/>
          </p:nvPr>
        </p:nvSpPr>
        <p:spPr/>
        <p:txBody>
          <a:bodyPr/>
          <a:lstStyle/>
          <a:p>
            <a:fld id="{00BEC3E0-57B4-914B-9277-0A781F130C5C}" type="slidenum">
              <a:rPr lang="es-ES" smtClean="0"/>
              <a:t>12</a:t>
            </a:fld>
            <a:endParaRPr lang="es-ES"/>
          </a:p>
        </p:txBody>
      </p:sp>
      <p:sp>
        <p:nvSpPr>
          <p:cNvPr id="7" name="Marcador de contenido 3">
            <a:extLst>
              <a:ext uri="{FF2B5EF4-FFF2-40B4-BE49-F238E27FC236}">
                <a16:creationId xmlns:a16="http://schemas.microsoft.com/office/drawing/2014/main" id="{4B2C1464-F1A2-5940-9EE6-8E85C2FBC6FB}"/>
              </a:ext>
            </a:extLst>
          </p:cNvPr>
          <p:cNvSpPr txBox="1">
            <a:spLocks/>
          </p:cNvSpPr>
          <p:nvPr/>
        </p:nvSpPr>
        <p:spPr>
          <a:xfrm>
            <a:off x="1333500" y="1793604"/>
            <a:ext cx="9525000" cy="466566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buFont typeface="Arial" panose="020B0604020202020204" pitchFamily="34" charset="0"/>
              <a:buBlip>
                <a:blip r:embed="rId2"/>
              </a:buBlip>
            </a:pPr>
            <a:r>
              <a:rPr lang="es-ES" sz="2400" dirty="0" err="1"/>
              <a:t>Kristin</a:t>
            </a:r>
            <a:r>
              <a:rPr lang="es-ES" sz="2400" dirty="0"/>
              <a:t> </a:t>
            </a:r>
            <a:r>
              <a:rPr lang="es-ES" sz="2400" dirty="0" err="1"/>
              <a:t>Neff</a:t>
            </a:r>
            <a:r>
              <a:rPr lang="es-ES" sz="2400" dirty="0"/>
              <a:t> ha estructurado su definición de compasión en base a tres pilares: </a:t>
            </a:r>
          </a:p>
          <a:p>
            <a:r>
              <a:rPr lang="es-ES" sz="2400" b="1" dirty="0">
                <a:solidFill>
                  <a:schemeClr val="accent1"/>
                </a:solidFill>
              </a:rPr>
              <a:t>1.- </a:t>
            </a:r>
            <a:r>
              <a:rPr lang="es-ES" sz="2400" b="1" dirty="0" err="1">
                <a:solidFill>
                  <a:schemeClr val="accent1"/>
                </a:solidFill>
              </a:rPr>
              <a:t>Mindfulness</a:t>
            </a:r>
            <a:r>
              <a:rPr lang="es-ES" sz="2400" b="1" dirty="0">
                <a:solidFill>
                  <a:schemeClr val="accent1"/>
                </a:solidFill>
              </a:rPr>
              <a:t>: </a:t>
            </a:r>
            <a:r>
              <a:rPr lang="es-ES" sz="2400" dirty="0"/>
              <a:t>Consiste en hacerse consciente del sufrimiento en sí mismo o en los otros. </a:t>
            </a:r>
          </a:p>
          <a:p>
            <a:r>
              <a:rPr lang="es-ES" sz="2400" b="1" dirty="0">
                <a:solidFill>
                  <a:schemeClr val="accent1"/>
                </a:solidFill>
              </a:rPr>
              <a:t>2.- Humanidad compartida: </a:t>
            </a:r>
            <a:r>
              <a:rPr lang="es-ES" sz="2400" dirty="0"/>
              <a:t>El sufrimiento es una experiencia humana compartida  (lo que nos pasa lo han experimentando millones de personas en este momento, en el pasado y en el futuro. </a:t>
            </a:r>
          </a:p>
          <a:p>
            <a:r>
              <a:rPr lang="es-ES" sz="2400" b="1" dirty="0">
                <a:solidFill>
                  <a:schemeClr val="accent1"/>
                </a:solidFill>
              </a:rPr>
              <a:t>3.- Auto-compasión: </a:t>
            </a:r>
            <a:r>
              <a:rPr lang="es-ES" sz="2400" dirty="0"/>
              <a:t>Implica  afecto y comprensión hacia uno mismo cuando se siente sufrimiento, en lugar de ignorar el propio dolor o autocriticarse.</a:t>
            </a:r>
          </a:p>
        </p:txBody>
      </p:sp>
    </p:spTree>
    <p:extLst>
      <p:ext uri="{BB962C8B-B14F-4D97-AF65-F5344CB8AC3E}">
        <p14:creationId xmlns:p14="http://schemas.microsoft.com/office/powerpoint/2010/main" val="3926688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4529DE0-1F0A-4D45-93FA-36B1CD9A6EED}"/>
              </a:ext>
            </a:extLst>
          </p:cNvPr>
          <p:cNvPicPr>
            <a:picLocks noChangeAspect="1"/>
          </p:cNvPicPr>
          <p:nvPr/>
        </p:nvPicPr>
        <p:blipFill>
          <a:blip r:embed="rId2"/>
          <a:stretch>
            <a:fillRect/>
          </a:stretch>
        </p:blipFill>
        <p:spPr>
          <a:xfrm>
            <a:off x="3070179" y="2429319"/>
            <a:ext cx="5540421" cy="3990303"/>
          </a:xfrm>
          <a:prstGeom prst="rect">
            <a:avLst/>
          </a:prstGeom>
        </p:spPr>
      </p:pic>
      <p:sp>
        <p:nvSpPr>
          <p:cNvPr id="4" name="Marcador de número de diapositiva 3">
            <a:extLst>
              <a:ext uri="{FF2B5EF4-FFF2-40B4-BE49-F238E27FC236}">
                <a16:creationId xmlns:a16="http://schemas.microsoft.com/office/drawing/2014/main" id="{EC16BF3A-632A-4848-ABB9-09CA8DFB668F}"/>
              </a:ext>
            </a:extLst>
          </p:cNvPr>
          <p:cNvSpPr>
            <a:spLocks noGrp="1"/>
          </p:cNvSpPr>
          <p:nvPr>
            <p:ph type="sldNum" sz="quarter" idx="12"/>
          </p:nvPr>
        </p:nvSpPr>
        <p:spPr/>
        <p:txBody>
          <a:bodyPr/>
          <a:lstStyle/>
          <a:p>
            <a:fld id="{00BEC3E0-57B4-914B-9277-0A781F130C5C}" type="slidenum">
              <a:rPr lang="es-ES" smtClean="0"/>
              <a:pPr/>
              <a:t>13</a:t>
            </a:fld>
            <a:endParaRPr lang="es-ES" dirty="0"/>
          </a:p>
        </p:txBody>
      </p:sp>
      <p:sp>
        <p:nvSpPr>
          <p:cNvPr id="2" name="Título 1">
            <a:extLst>
              <a:ext uri="{FF2B5EF4-FFF2-40B4-BE49-F238E27FC236}">
                <a16:creationId xmlns:a16="http://schemas.microsoft.com/office/drawing/2014/main" id="{E54F7835-D5EF-BA48-BE3E-4D1CB3C95603}"/>
              </a:ext>
            </a:extLst>
          </p:cNvPr>
          <p:cNvSpPr>
            <a:spLocks noGrp="1"/>
          </p:cNvSpPr>
          <p:nvPr>
            <p:ph type="ctrTitle"/>
          </p:nvPr>
        </p:nvSpPr>
        <p:spPr>
          <a:xfrm>
            <a:off x="1524000" y="933666"/>
            <a:ext cx="9144000" cy="2387600"/>
          </a:xfrm>
        </p:spPr>
        <p:txBody>
          <a:bodyPr/>
          <a:lstStyle/>
          <a:p>
            <a:r>
              <a:rPr lang="es-ES" dirty="0">
                <a:solidFill>
                  <a:schemeClr val="accent1"/>
                </a:solidFill>
              </a:rPr>
              <a:t>PRÁCTICA FORMAL: </a:t>
            </a:r>
            <a:br>
              <a:rPr lang="es-ES" dirty="0">
                <a:solidFill>
                  <a:schemeClr val="accent1"/>
                </a:solidFill>
              </a:rPr>
            </a:br>
            <a:r>
              <a:rPr lang="es-ES" dirty="0">
                <a:solidFill>
                  <a:schemeClr val="tx2"/>
                </a:solidFill>
              </a:rPr>
              <a:t>AFRONTAMIENTO COMPASIVO</a:t>
            </a:r>
          </a:p>
        </p:txBody>
      </p:sp>
    </p:spTree>
    <p:extLst>
      <p:ext uri="{BB962C8B-B14F-4D97-AF65-F5344CB8AC3E}">
        <p14:creationId xmlns:p14="http://schemas.microsoft.com/office/powerpoint/2010/main" val="2741156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33C6F86D-7C4D-8441-B79C-9A230130CFC4}"/>
              </a:ext>
            </a:extLst>
          </p:cNvPr>
          <p:cNvSpPr>
            <a:spLocks noGrp="1"/>
          </p:cNvSpPr>
          <p:nvPr>
            <p:ph type="title"/>
          </p:nvPr>
        </p:nvSpPr>
        <p:spPr>
          <a:xfrm>
            <a:off x="1292578" y="365125"/>
            <a:ext cx="8689622" cy="1325563"/>
          </a:xfrm>
        </p:spPr>
        <p:txBody>
          <a:bodyPr>
            <a:normAutofit/>
          </a:bodyPr>
          <a:lstStyle/>
          <a:p>
            <a:r>
              <a:rPr lang="es-ES" sz="4000" dirty="0">
                <a:solidFill>
                  <a:schemeClr val="accent1"/>
                </a:solidFill>
              </a:rPr>
              <a:t>PRÁCTICA DEL AFRONTAMIENTO COMPASIVO ANTE LAS DIFICULTADES </a:t>
            </a:r>
          </a:p>
        </p:txBody>
      </p:sp>
      <p:sp>
        <p:nvSpPr>
          <p:cNvPr id="4" name="Marcador de contenido 3">
            <a:extLst>
              <a:ext uri="{FF2B5EF4-FFF2-40B4-BE49-F238E27FC236}">
                <a16:creationId xmlns:a16="http://schemas.microsoft.com/office/drawing/2014/main" id="{87492799-3476-1242-820B-86BDE8F27A02}"/>
              </a:ext>
            </a:extLst>
          </p:cNvPr>
          <p:cNvSpPr>
            <a:spLocks noGrp="1"/>
          </p:cNvSpPr>
          <p:nvPr>
            <p:ph sz="half" idx="2"/>
          </p:nvPr>
        </p:nvSpPr>
        <p:spPr>
          <a:xfrm>
            <a:off x="1828800" y="1993900"/>
            <a:ext cx="9525000" cy="4498975"/>
          </a:xfrm>
        </p:spPr>
        <p:txBody>
          <a:bodyPr>
            <a:noAutofit/>
          </a:bodyPr>
          <a:lstStyle/>
          <a:p>
            <a:r>
              <a:rPr lang="es-ES" b="1" i="1" dirty="0" err="1"/>
              <a:t>Mindfulness</a:t>
            </a:r>
            <a:r>
              <a:rPr lang="es-ES" dirty="0"/>
              <a:t>:  Atender a la experiencia sin juzgar, en el presente y a propósito </a:t>
            </a:r>
            <a:r>
              <a:rPr lang="es-ES" dirty="0">
                <a:solidFill>
                  <a:schemeClr val="accent1"/>
                </a:solidFill>
              </a:rPr>
              <a:t>(ESTO DUELE)</a:t>
            </a:r>
            <a:endParaRPr lang="es-ES" dirty="0"/>
          </a:p>
          <a:p>
            <a:r>
              <a:rPr lang="es-ES" b="1" i="1" dirty="0"/>
              <a:t>Humanidad:  </a:t>
            </a:r>
            <a:r>
              <a:rPr lang="es-ES" dirty="0"/>
              <a:t>Reconocer que el sufrimiento y las dificultades son parte de una experiencia humana compartida </a:t>
            </a:r>
            <a:r>
              <a:rPr lang="es-ES" dirty="0">
                <a:solidFill>
                  <a:schemeClr val="accent1"/>
                </a:solidFill>
              </a:rPr>
              <a:t>(A MUCHA GENTE LE HA PASADO ESTO) </a:t>
            </a:r>
            <a:endParaRPr lang="es-ES" dirty="0"/>
          </a:p>
          <a:p>
            <a:r>
              <a:rPr lang="es-ES" b="1" i="1" dirty="0" err="1"/>
              <a:t>Impermanencia</a:t>
            </a:r>
            <a:r>
              <a:rPr lang="es-ES" b="1" i="1" dirty="0"/>
              <a:t> de todos los fenómenos: </a:t>
            </a:r>
            <a:r>
              <a:rPr lang="es-ES" dirty="0">
                <a:solidFill>
                  <a:schemeClr val="accent1"/>
                </a:solidFill>
              </a:rPr>
              <a:t>ESTO PASARA, COMO TODO FENOMENO MENTAL, COMO TODO EN LA VIDA</a:t>
            </a:r>
            <a:endParaRPr lang="es-ES" dirty="0"/>
          </a:p>
          <a:p>
            <a:r>
              <a:rPr lang="es-ES" b="1" i="1" dirty="0"/>
              <a:t>“Auto-compasión”: </a:t>
            </a:r>
            <a:r>
              <a:rPr lang="es-ES" dirty="0"/>
              <a:t>Implica la calidez y comprensión hacia uno mismo cuando se siente sufrimiento, en lugar de ignorar el propio dolor              </a:t>
            </a:r>
            <a:r>
              <a:rPr lang="es-ES" dirty="0">
                <a:solidFill>
                  <a:schemeClr val="accent1"/>
                </a:solidFill>
              </a:rPr>
              <a:t>(VOY A CUIDARME AHORA)</a:t>
            </a:r>
          </a:p>
          <a:p>
            <a:endParaRPr lang="es-ES" dirty="0"/>
          </a:p>
        </p:txBody>
      </p:sp>
      <p:sp>
        <p:nvSpPr>
          <p:cNvPr id="2" name="Marcador de número de diapositiva 1">
            <a:extLst>
              <a:ext uri="{FF2B5EF4-FFF2-40B4-BE49-F238E27FC236}">
                <a16:creationId xmlns:a16="http://schemas.microsoft.com/office/drawing/2014/main" id="{85AC4133-5678-7042-B360-21021D91784B}"/>
              </a:ext>
            </a:extLst>
          </p:cNvPr>
          <p:cNvSpPr>
            <a:spLocks noGrp="1"/>
          </p:cNvSpPr>
          <p:nvPr>
            <p:ph type="sldNum" sz="quarter" idx="12"/>
          </p:nvPr>
        </p:nvSpPr>
        <p:spPr/>
        <p:txBody>
          <a:bodyPr/>
          <a:lstStyle/>
          <a:p>
            <a:fld id="{00BEC3E0-57B4-914B-9277-0A781F130C5C}" type="slidenum">
              <a:rPr lang="es-ES" smtClean="0"/>
              <a:t>14</a:t>
            </a:fld>
            <a:endParaRPr lang="es-ES"/>
          </a:p>
        </p:txBody>
      </p:sp>
    </p:spTree>
    <p:extLst>
      <p:ext uri="{BB962C8B-B14F-4D97-AF65-F5344CB8AC3E}">
        <p14:creationId xmlns:p14="http://schemas.microsoft.com/office/powerpoint/2010/main" val="2651762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3">
            <a:extLst>
              <a:ext uri="{FF2B5EF4-FFF2-40B4-BE49-F238E27FC236}">
                <a16:creationId xmlns:a16="http://schemas.microsoft.com/office/drawing/2014/main" id="{1A9559A1-F578-1E40-8004-0D83B2D3AB69}"/>
              </a:ext>
            </a:extLst>
          </p:cNvPr>
          <p:cNvSpPr>
            <a:spLocks noGrp="1"/>
          </p:cNvSpPr>
          <p:nvPr>
            <p:ph sz="half" idx="2"/>
          </p:nvPr>
        </p:nvSpPr>
        <p:spPr>
          <a:xfrm>
            <a:off x="838200" y="1211347"/>
            <a:ext cx="10515600" cy="3726827"/>
          </a:xfrm>
        </p:spPr>
        <p:txBody>
          <a:bodyPr/>
          <a:lstStyle/>
          <a:p>
            <a:pPr>
              <a:buBlip>
                <a:blip r:embed="rId2"/>
              </a:buBlip>
            </a:pPr>
            <a:endParaRPr lang="es-ES" altLang="es-ES" dirty="0"/>
          </a:p>
          <a:p>
            <a:pPr>
              <a:buBlip>
                <a:blip r:embed="rId2"/>
              </a:buBlip>
            </a:pPr>
            <a:r>
              <a:rPr lang="es-ES" altLang="es-ES" dirty="0"/>
              <a:t>Sobre la base de la definición de </a:t>
            </a:r>
            <a:r>
              <a:rPr lang="es-ES" altLang="es-ES" dirty="0" err="1"/>
              <a:t>Neff</a:t>
            </a:r>
            <a:r>
              <a:rPr lang="es-ES" altLang="es-ES" dirty="0"/>
              <a:t> se ha desarrollada una escala para medir compasión: breve y larga</a:t>
            </a:r>
          </a:p>
          <a:p>
            <a:pPr>
              <a:buBlip>
                <a:blip r:embed="rId2"/>
              </a:buBlip>
            </a:pPr>
            <a:r>
              <a:rPr lang="es-ES" altLang="es-ES" dirty="0"/>
              <a:t>Ambas validadas en español por nuestro grupo</a:t>
            </a:r>
          </a:p>
        </p:txBody>
      </p:sp>
      <p:sp>
        <p:nvSpPr>
          <p:cNvPr id="3" name="Marcador de número de diapositiva 2">
            <a:extLst>
              <a:ext uri="{FF2B5EF4-FFF2-40B4-BE49-F238E27FC236}">
                <a16:creationId xmlns:a16="http://schemas.microsoft.com/office/drawing/2014/main" id="{0FC3CEE0-2B68-4C43-BFB4-8D45535D65F3}"/>
              </a:ext>
            </a:extLst>
          </p:cNvPr>
          <p:cNvSpPr>
            <a:spLocks noGrp="1"/>
          </p:cNvSpPr>
          <p:nvPr>
            <p:ph type="sldNum" sz="quarter" idx="12"/>
          </p:nvPr>
        </p:nvSpPr>
        <p:spPr/>
        <p:txBody>
          <a:bodyPr/>
          <a:lstStyle/>
          <a:p>
            <a:fld id="{00BEC3E0-57B4-914B-9277-0A781F130C5C}" type="slidenum">
              <a:rPr lang="es-ES" smtClean="0"/>
              <a:t>15</a:t>
            </a:fld>
            <a:endParaRPr lang="es-ES" dirty="0"/>
          </a:p>
        </p:txBody>
      </p:sp>
      <p:pic>
        <p:nvPicPr>
          <p:cNvPr id="6" name="Picture 2">
            <a:extLst>
              <a:ext uri="{FF2B5EF4-FFF2-40B4-BE49-F238E27FC236}">
                <a16:creationId xmlns:a16="http://schemas.microsoft.com/office/drawing/2014/main" id="{FDB0964D-4691-C745-8397-2A9E884C30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1715" y="3005137"/>
            <a:ext cx="8960456" cy="37268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Marcador de contenido 3">
            <a:extLst>
              <a:ext uri="{FF2B5EF4-FFF2-40B4-BE49-F238E27FC236}">
                <a16:creationId xmlns:a16="http://schemas.microsoft.com/office/drawing/2014/main" id="{72CF07DC-3692-4942-845A-803B9E751C0B}"/>
              </a:ext>
            </a:extLst>
          </p:cNvPr>
          <p:cNvSpPr txBox="1">
            <a:spLocks/>
          </p:cNvSpPr>
          <p:nvPr/>
        </p:nvSpPr>
        <p:spPr>
          <a:xfrm>
            <a:off x="838200" y="529206"/>
            <a:ext cx="8496300" cy="10085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s-ES" sz="2600" dirty="0">
                <a:solidFill>
                  <a:schemeClr val="accent1"/>
                </a:solidFill>
              </a:rPr>
              <a:t>ESCALA DE COMPASIÓN (Kristin Neff y Oxford</a:t>
            </a:r>
            <a:br>
              <a:rPr lang="en-US" altLang="es-ES" sz="2600" dirty="0">
                <a:solidFill>
                  <a:schemeClr val="accent1"/>
                </a:solidFill>
              </a:rPr>
            </a:br>
            <a:r>
              <a:rPr lang="en-US" altLang="es-ES" sz="2600" dirty="0">
                <a:solidFill>
                  <a:schemeClr val="accent1"/>
                </a:solidFill>
              </a:rPr>
              <a:t>Se </a:t>
            </a:r>
            <a:r>
              <a:rPr lang="en-US" altLang="es-ES" sz="2600" dirty="0" err="1">
                <a:solidFill>
                  <a:schemeClr val="accent1"/>
                </a:solidFill>
              </a:rPr>
              <a:t>nombran</a:t>
            </a:r>
            <a:r>
              <a:rPr lang="en-US" altLang="es-ES" sz="2600" dirty="0">
                <a:solidFill>
                  <a:schemeClr val="accent1"/>
                </a:solidFill>
              </a:rPr>
              <a:t> y se da material para </a:t>
            </a:r>
            <a:r>
              <a:rPr lang="en-US" altLang="es-ES" sz="2600" dirty="0" err="1">
                <a:solidFill>
                  <a:schemeClr val="accent1"/>
                </a:solidFill>
              </a:rPr>
              <a:t>quien</a:t>
            </a:r>
            <a:r>
              <a:rPr lang="en-US" altLang="es-ES" sz="2600" dirty="0">
                <a:solidFill>
                  <a:schemeClr val="accent1"/>
                </a:solidFill>
              </a:rPr>
              <a:t> </a:t>
            </a:r>
            <a:r>
              <a:rPr lang="en-US" altLang="es-ES" sz="2600" dirty="0" err="1">
                <a:solidFill>
                  <a:schemeClr val="accent1"/>
                </a:solidFill>
              </a:rPr>
              <a:t>quiera</a:t>
            </a:r>
            <a:r>
              <a:rPr lang="en-US" altLang="es-ES" sz="2600" dirty="0">
                <a:solidFill>
                  <a:schemeClr val="accent1"/>
                </a:solidFill>
              </a:rPr>
              <a:t>)</a:t>
            </a:r>
            <a:endParaRPr lang="es-ES" dirty="0"/>
          </a:p>
        </p:txBody>
      </p:sp>
    </p:spTree>
    <p:extLst>
      <p:ext uri="{BB962C8B-B14F-4D97-AF65-F5344CB8AC3E}">
        <p14:creationId xmlns:p14="http://schemas.microsoft.com/office/powerpoint/2010/main" val="2478309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C57B02-CF22-A444-99D1-C70FC980F522}"/>
              </a:ext>
            </a:extLst>
          </p:cNvPr>
          <p:cNvSpPr>
            <a:spLocks noGrp="1"/>
          </p:cNvSpPr>
          <p:nvPr>
            <p:ph type="title"/>
          </p:nvPr>
        </p:nvSpPr>
        <p:spPr/>
        <p:txBody>
          <a:bodyPr/>
          <a:lstStyle/>
          <a:p>
            <a:r>
              <a:rPr lang="es-ES" dirty="0"/>
              <a:t>ESCALAS DE COMPASION </a:t>
            </a:r>
            <a:br>
              <a:rPr lang="es-ES" dirty="0"/>
            </a:br>
            <a:r>
              <a:rPr lang="es-ES" dirty="0"/>
              <a:t>(Oxford-Sussex)</a:t>
            </a:r>
          </a:p>
        </p:txBody>
      </p:sp>
      <p:pic>
        <p:nvPicPr>
          <p:cNvPr id="6" name="Marcador de contenido 5">
            <a:extLst>
              <a:ext uri="{FF2B5EF4-FFF2-40B4-BE49-F238E27FC236}">
                <a16:creationId xmlns:a16="http://schemas.microsoft.com/office/drawing/2014/main" id="{DFB42031-D536-E64D-A4B6-31013B169541}"/>
              </a:ext>
            </a:extLst>
          </p:cNvPr>
          <p:cNvPicPr>
            <a:picLocks noGrp="1" noChangeAspect="1"/>
          </p:cNvPicPr>
          <p:nvPr>
            <p:ph sz="half" idx="2"/>
          </p:nvPr>
        </p:nvPicPr>
        <p:blipFill>
          <a:blip r:embed="rId2"/>
          <a:stretch>
            <a:fillRect/>
          </a:stretch>
        </p:blipFill>
        <p:spPr>
          <a:xfrm>
            <a:off x="2955852" y="1690688"/>
            <a:ext cx="5888808" cy="7646663"/>
          </a:xfrm>
        </p:spPr>
      </p:pic>
      <p:sp>
        <p:nvSpPr>
          <p:cNvPr id="4" name="Marcador de número de diapositiva 3">
            <a:extLst>
              <a:ext uri="{FF2B5EF4-FFF2-40B4-BE49-F238E27FC236}">
                <a16:creationId xmlns:a16="http://schemas.microsoft.com/office/drawing/2014/main" id="{748A364D-464A-5045-B81A-E4188F504373}"/>
              </a:ext>
            </a:extLst>
          </p:cNvPr>
          <p:cNvSpPr>
            <a:spLocks noGrp="1"/>
          </p:cNvSpPr>
          <p:nvPr>
            <p:ph type="sldNum" sz="quarter" idx="12"/>
          </p:nvPr>
        </p:nvSpPr>
        <p:spPr/>
        <p:txBody>
          <a:bodyPr/>
          <a:lstStyle/>
          <a:p>
            <a:fld id="{00BEC3E0-57B4-914B-9277-0A781F130C5C}" type="slidenum">
              <a:rPr lang="es-ES" smtClean="0"/>
              <a:t>16</a:t>
            </a:fld>
            <a:endParaRPr lang="es-ES"/>
          </a:p>
        </p:txBody>
      </p:sp>
    </p:spTree>
    <p:extLst>
      <p:ext uri="{BB962C8B-B14F-4D97-AF65-F5344CB8AC3E}">
        <p14:creationId xmlns:p14="http://schemas.microsoft.com/office/powerpoint/2010/main" val="1516427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42A9F19D-5D21-FC47-BA93-1F30ADC63806}"/>
              </a:ext>
            </a:extLst>
          </p:cNvPr>
          <p:cNvSpPr>
            <a:spLocks noGrp="1"/>
          </p:cNvSpPr>
          <p:nvPr>
            <p:ph type="sldNum" sz="quarter" idx="12"/>
          </p:nvPr>
        </p:nvSpPr>
        <p:spPr/>
        <p:txBody>
          <a:bodyPr/>
          <a:lstStyle/>
          <a:p>
            <a:fld id="{00BEC3E0-57B4-914B-9277-0A781F130C5C}" type="slidenum">
              <a:rPr lang="es-ES" smtClean="0"/>
              <a:t>17</a:t>
            </a:fld>
            <a:endParaRPr lang="es-ES"/>
          </a:p>
        </p:txBody>
      </p:sp>
      <p:sp>
        <p:nvSpPr>
          <p:cNvPr id="5" name="Título 1">
            <a:extLst>
              <a:ext uri="{FF2B5EF4-FFF2-40B4-BE49-F238E27FC236}">
                <a16:creationId xmlns:a16="http://schemas.microsoft.com/office/drawing/2014/main" id="{1C730D7C-0B67-554F-BACD-90FFD5C95DBC}"/>
              </a:ext>
            </a:extLst>
          </p:cNvPr>
          <p:cNvSpPr>
            <a:spLocks noGrp="1"/>
          </p:cNvSpPr>
          <p:nvPr>
            <p:ph type="title"/>
          </p:nvPr>
        </p:nvSpPr>
        <p:spPr>
          <a:xfrm>
            <a:off x="838200" y="-4990"/>
            <a:ext cx="10515600" cy="1325563"/>
          </a:xfrm>
        </p:spPr>
        <p:txBody>
          <a:bodyPr/>
          <a:lstStyle/>
          <a:p>
            <a:pPr algn="ctr"/>
            <a:r>
              <a:rPr lang="es-ES" dirty="0">
                <a:solidFill>
                  <a:schemeClr val="accent1"/>
                </a:solidFill>
              </a:rPr>
              <a:t>DIARIO DE AUTO-COMPASIÓN</a:t>
            </a:r>
          </a:p>
        </p:txBody>
      </p:sp>
      <p:graphicFrame>
        <p:nvGraphicFramePr>
          <p:cNvPr id="7" name="Marcador de contenido 5">
            <a:extLst>
              <a:ext uri="{FF2B5EF4-FFF2-40B4-BE49-F238E27FC236}">
                <a16:creationId xmlns:a16="http://schemas.microsoft.com/office/drawing/2014/main" id="{FDF4024C-83F5-754E-A1E5-C536A8CD5C15}"/>
              </a:ext>
            </a:extLst>
          </p:cNvPr>
          <p:cNvGraphicFramePr>
            <a:graphicFrameLocks noGrp="1"/>
          </p:cNvGraphicFramePr>
          <p:nvPr>
            <p:ph sz="half" idx="1"/>
          </p:nvPr>
        </p:nvGraphicFramePr>
        <p:xfrm>
          <a:off x="283029" y="1189038"/>
          <a:ext cx="11647712" cy="4950504"/>
        </p:xfrm>
        <a:graphic>
          <a:graphicData uri="http://schemas.openxmlformats.org/drawingml/2006/table">
            <a:tbl>
              <a:tblPr/>
              <a:tblGrid>
                <a:gridCol w="1828800">
                  <a:extLst>
                    <a:ext uri="{9D8B030D-6E8A-4147-A177-3AD203B41FA5}">
                      <a16:colId xmlns:a16="http://schemas.microsoft.com/office/drawing/2014/main" val="20000"/>
                    </a:ext>
                  </a:extLst>
                </a:gridCol>
                <a:gridCol w="1328057">
                  <a:extLst>
                    <a:ext uri="{9D8B030D-6E8A-4147-A177-3AD203B41FA5}">
                      <a16:colId xmlns:a16="http://schemas.microsoft.com/office/drawing/2014/main" val="20001"/>
                    </a:ext>
                  </a:extLst>
                </a:gridCol>
                <a:gridCol w="1262743">
                  <a:extLst>
                    <a:ext uri="{9D8B030D-6E8A-4147-A177-3AD203B41FA5}">
                      <a16:colId xmlns:a16="http://schemas.microsoft.com/office/drawing/2014/main" val="20002"/>
                    </a:ext>
                  </a:extLst>
                </a:gridCol>
                <a:gridCol w="1545771">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398813">
                  <a:extLst>
                    <a:ext uri="{9D8B030D-6E8A-4147-A177-3AD203B41FA5}">
                      <a16:colId xmlns:a16="http://schemas.microsoft.com/office/drawing/2014/main" val="20005"/>
                    </a:ext>
                  </a:extLst>
                </a:gridCol>
                <a:gridCol w="1455964">
                  <a:extLst>
                    <a:ext uri="{9D8B030D-6E8A-4147-A177-3AD203B41FA5}">
                      <a16:colId xmlns:a16="http://schemas.microsoft.com/office/drawing/2014/main" val="20006"/>
                    </a:ext>
                  </a:extLst>
                </a:gridCol>
                <a:gridCol w="1455964">
                  <a:extLst>
                    <a:ext uri="{9D8B030D-6E8A-4147-A177-3AD203B41FA5}">
                      <a16:colId xmlns:a16="http://schemas.microsoft.com/office/drawing/2014/main" val="20007"/>
                    </a:ext>
                  </a:extLst>
                </a:gridCol>
              </a:tblGrid>
              <a:tr h="1037993">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1800" b="1" i="0" u="none" strike="noStrike" cap="none" normalizeH="0" baseline="0" dirty="0">
                          <a:ln>
                            <a:noFill/>
                          </a:ln>
                          <a:solidFill>
                            <a:schemeClr val="bg1"/>
                          </a:solidFill>
                          <a:effectLst/>
                          <a:latin typeface="Arial" panose="020B0604020202020204" pitchFamily="34" charset="0"/>
                          <a:ea typeface="ＭＳ Ｐゴシック" panose="020B0600070205080204" pitchFamily="34" charset="-128"/>
                        </a:rPr>
                        <a:t>AREAS CUIDADO</a:t>
                      </a: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1800" b="1" i="0" u="none" strike="noStrike" cap="none" normalizeH="0" baseline="0" dirty="0">
                          <a:ln>
                            <a:noFill/>
                          </a:ln>
                          <a:solidFill>
                            <a:schemeClr val="bg1"/>
                          </a:solidFill>
                          <a:effectLst/>
                          <a:latin typeface="Arial" panose="020B0604020202020204" pitchFamily="34" charset="0"/>
                          <a:ea typeface="ＭＳ Ｐゴシック" panose="020B0600070205080204" pitchFamily="34" charset="-128"/>
                        </a:rPr>
                        <a:t>LUNES</a:t>
                      </a: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1800" b="1" i="0" u="none" strike="noStrike" cap="none" normalizeH="0" baseline="0" dirty="0">
                          <a:ln>
                            <a:noFill/>
                          </a:ln>
                          <a:solidFill>
                            <a:schemeClr val="bg1"/>
                          </a:solidFill>
                          <a:effectLst/>
                          <a:latin typeface="Arial" panose="020B0604020202020204" pitchFamily="34" charset="0"/>
                          <a:ea typeface="ＭＳ Ｐゴシック" panose="020B0600070205080204" pitchFamily="34" charset="-128"/>
                        </a:rPr>
                        <a:t>MARTES</a:t>
                      </a: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1800" b="1" i="0" u="none" strike="noStrike" cap="none" normalizeH="0" baseline="0" dirty="0">
                          <a:ln>
                            <a:noFill/>
                          </a:ln>
                          <a:solidFill>
                            <a:schemeClr val="bg1"/>
                          </a:solidFill>
                          <a:effectLst/>
                          <a:latin typeface="Arial" panose="020B0604020202020204" pitchFamily="34" charset="0"/>
                          <a:ea typeface="ＭＳ Ｐゴシック" panose="020B0600070205080204" pitchFamily="34" charset="-128"/>
                        </a:rPr>
                        <a:t>MIERCOLES</a:t>
                      </a: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1800" b="1" i="0" u="none" strike="noStrike" cap="none" normalizeH="0" baseline="0" dirty="0">
                          <a:ln>
                            <a:noFill/>
                          </a:ln>
                          <a:solidFill>
                            <a:schemeClr val="bg1"/>
                          </a:solidFill>
                          <a:effectLst/>
                          <a:latin typeface="Arial" panose="020B0604020202020204" pitchFamily="34" charset="0"/>
                          <a:ea typeface="ＭＳ Ｐゴシック" panose="020B0600070205080204" pitchFamily="34" charset="-128"/>
                        </a:rPr>
                        <a:t>JUEVES</a:t>
                      </a: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1800" b="1" i="0" u="none" strike="noStrike" cap="none" normalizeH="0" baseline="0" dirty="0">
                          <a:ln>
                            <a:noFill/>
                          </a:ln>
                          <a:solidFill>
                            <a:schemeClr val="bg1"/>
                          </a:solidFill>
                          <a:effectLst/>
                          <a:latin typeface="Arial" panose="020B0604020202020204" pitchFamily="34" charset="0"/>
                          <a:ea typeface="ＭＳ Ｐゴシック" panose="020B0600070205080204" pitchFamily="34" charset="-128"/>
                        </a:rPr>
                        <a:t>VIERNES</a:t>
                      </a: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1800" b="1" i="0" u="none" strike="noStrike" cap="none" normalizeH="0" baseline="0" dirty="0">
                          <a:ln>
                            <a:noFill/>
                          </a:ln>
                          <a:solidFill>
                            <a:schemeClr val="bg1"/>
                          </a:solidFill>
                          <a:effectLst/>
                          <a:latin typeface="Arial" panose="020B0604020202020204" pitchFamily="34" charset="0"/>
                          <a:ea typeface="ＭＳ Ｐゴシック" panose="020B0600070205080204" pitchFamily="34" charset="-128"/>
                        </a:rPr>
                        <a:t>SABADO</a:t>
                      </a: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1800" b="1" i="0" u="none" strike="noStrike" cap="none" normalizeH="0" baseline="0" dirty="0">
                          <a:ln>
                            <a:noFill/>
                          </a:ln>
                          <a:solidFill>
                            <a:schemeClr val="bg1"/>
                          </a:solidFill>
                          <a:effectLst/>
                          <a:latin typeface="Arial" panose="020B0604020202020204" pitchFamily="34" charset="0"/>
                          <a:ea typeface="ＭＳ Ｐゴシック" panose="020B0600070205080204" pitchFamily="34" charset="-128"/>
                        </a:rPr>
                        <a:t>DOMINGO</a:t>
                      </a:r>
                    </a:p>
                  </a:txBody>
                  <a:tcPr marT="45708" marB="4570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558782">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dirty="0">
                          <a:ln>
                            <a:noFill/>
                          </a:ln>
                          <a:solidFill>
                            <a:srgbClr val="000054"/>
                          </a:solidFill>
                          <a:effectLst/>
                          <a:latin typeface="Arial" panose="020B0604020202020204" pitchFamily="34" charset="0"/>
                          <a:ea typeface="ＭＳ Ｐゴシック" panose="020B0600070205080204" pitchFamily="34" charset="-128"/>
                        </a:rPr>
                        <a:t>FISICO</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a:ln>
                            <a:noFill/>
                          </a:ln>
                          <a:solidFill>
                            <a:srgbClr val="000054"/>
                          </a:solidFill>
                          <a:effectLst/>
                          <a:latin typeface="Arial" panose="020B0604020202020204" pitchFamily="34" charset="0"/>
                          <a:ea typeface="ＭＳ Ｐゴシック" panose="020B0600070205080204" pitchFamily="34" charset="-128"/>
                        </a:rPr>
                        <a:t>Gimnasio</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dirty="0">
                          <a:ln>
                            <a:noFill/>
                          </a:ln>
                          <a:solidFill>
                            <a:srgbClr val="000054"/>
                          </a:solidFill>
                          <a:effectLst/>
                          <a:latin typeface="Arial" panose="020B0604020202020204" pitchFamily="34" charset="0"/>
                          <a:ea typeface="ＭＳ Ｐゴシック" panose="020B0600070205080204" pitchFamily="34" charset="-128"/>
                        </a:rPr>
                        <a:t>Andar</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0001"/>
                  </a:ext>
                </a:extLst>
              </a:tr>
              <a:tr h="1037993">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dirty="0">
                          <a:ln>
                            <a:noFill/>
                          </a:ln>
                          <a:solidFill>
                            <a:srgbClr val="000054"/>
                          </a:solidFill>
                          <a:effectLst/>
                          <a:latin typeface="Arial" panose="020B0604020202020204" pitchFamily="34" charset="0"/>
                          <a:ea typeface="ＭＳ Ｐゴシック" panose="020B0600070205080204" pitchFamily="34" charset="-128"/>
                        </a:rPr>
                        <a:t>PSÍQUICO-EMOCIONAL</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a:ln>
                            <a:noFill/>
                          </a:ln>
                          <a:solidFill>
                            <a:srgbClr val="000054"/>
                          </a:solidFill>
                          <a:effectLst/>
                          <a:latin typeface="Arial" panose="020B0604020202020204" pitchFamily="34" charset="0"/>
                          <a:ea typeface="ＭＳ Ｐゴシック" panose="020B0600070205080204" pitchFamily="34" charset="-128"/>
                        </a:rPr>
                        <a:t>Leer un libro</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a16="http://schemas.microsoft.com/office/drawing/2014/main" val="10002"/>
                  </a:ext>
                </a:extLst>
              </a:tr>
              <a:tr h="1037993">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dirty="0">
                          <a:ln>
                            <a:noFill/>
                          </a:ln>
                          <a:solidFill>
                            <a:srgbClr val="000054"/>
                          </a:solidFill>
                          <a:effectLst/>
                          <a:latin typeface="Arial" panose="020B0604020202020204" pitchFamily="34" charset="0"/>
                          <a:ea typeface="ＭＳ Ｐゴシック" panose="020B0600070205080204" pitchFamily="34" charset="-128"/>
                        </a:rPr>
                        <a:t>FAMILIA-RELACIONES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a:ln>
                            <a:noFill/>
                          </a:ln>
                          <a:solidFill>
                            <a:srgbClr val="000054"/>
                          </a:solidFill>
                          <a:effectLst/>
                          <a:latin typeface="Arial" panose="020B0604020202020204" pitchFamily="34" charset="0"/>
                          <a:ea typeface="ＭＳ Ｐゴシック" panose="020B0600070205080204" pitchFamily="34" charset="-128"/>
                        </a:rPr>
                        <a:t>Quedar con amigos</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a:ln>
                            <a:noFill/>
                          </a:ln>
                          <a:solidFill>
                            <a:srgbClr val="000054"/>
                          </a:solidFill>
                          <a:effectLst/>
                          <a:latin typeface="Arial" panose="020B0604020202020204" pitchFamily="34" charset="0"/>
                          <a:ea typeface="ＭＳ Ｐゴシック" panose="020B0600070205080204" pitchFamily="34" charset="-128"/>
                        </a:rPr>
                        <a:t>Llamar a mi hijo</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0003"/>
                  </a:ext>
                </a:extLst>
              </a:tr>
              <a:tr h="1277743">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a:ln>
                            <a:noFill/>
                          </a:ln>
                          <a:solidFill>
                            <a:srgbClr val="000054"/>
                          </a:solidFill>
                          <a:effectLst/>
                          <a:latin typeface="Arial" panose="020B0604020202020204" pitchFamily="34" charset="0"/>
                          <a:ea typeface="ＭＳ Ｐゴシック" panose="020B0600070205080204" pitchFamily="34" charset="-128"/>
                        </a:rPr>
                        <a:t>VALORES-ESPIRITUAL</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EF1E8"/>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800" b="0" i="0" u="none" strike="noStrike" cap="none" normalizeH="0" baseline="0">
                          <a:ln>
                            <a:noFill/>
                          </a:ln>
                          <a:solidFill>
                            <a:srgbClr val="000054"/>
                          </a:solidFill>
                          <a:effectLst/>
                          <a:latin typeface="Arial" panose="020B0604020202020204" pitchFamily="34" charset="0"/>
                          <a:ea typeface="ＭＳ Ｐゴシック" panose="020B0600070205080204" pitchFamily="34" charset="-128"/>
                        </a:rPr>
                        <a:t>Meditar, ir al parque y pensar</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EF1E8"/>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EF1E8"/>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EF1E8"/>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EF1E8"/>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EF1E8"/>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EF1E8"/>
                    </a:solidFill>
                  </a:tcPr>
                </a:tc>
                <a:tc>
                  <a:txBody>
                    <a:bodyPr/>
                    <a:lstStyle>
                      <a:lvl1pPr>
                        <a:spcBef>
                          <a:spcPct val="20000"/>
                        </a:spcBef>
                        <a:buClr>
                          <a:srgbClr val="FFFF00"/>
                        </a:buClr>
                        <a:buSzPct val="80000"/>
                        <a:buFont typeface="Wingdings" pitchFamily="2" charset="2"/>
                        <a:defRPr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CC0000"/>
                        </a:buClr>
                        <a:buSzPct val="70000"/>
                        <a:buFont typeface="Wingdings" pitchFamily="2" charset="2"/>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9900"/>
                        </a:buClr>
                        <a:buSzPct val="60000"/>
                        <a:buFont typeface="Wingdings" pitchFamily="2" charset="2"/>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hlink"/>
                        </a:buClr>
                        <a:buSzPct val="60000"/>
                        <a:buFont typeface="Wingdings" pitchFamily="2" charset="2"/>
                        <a:defRPr>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itchFamily="2" charset="2"/>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rgbClr val="000054"/>
                        </a:solidFill>
                        <a:effectLst/>
                        <a:latin typeface="Arial" panose="020B0604020202020204" pitchFamily="34" charset="0"/>
                        <a:ea typeface="ＭＳ Ｐゴシック" panose="020B0600070205080204" pitchFamily="34" charset="-128"/>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EF1E8"/>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14099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31B653-41EF-9E41-B6BF-8D4B0F559D6E}"/>
              </a:ext>
            </a:extLst>
          </p:cNvPr>
          <p:cNvSpPr>
            <a:spLocks noGrp="1"/>
          </p:cNvSpPr>
          <p:nvPr>
            <p:ph type="title"/>
          </p:nvPr>
        </p:nvSpPr>
        <p:spPr>
          <a:xfrm>
            <a:off x="0" y="365125"/>
            <a:ext cx="12192000" cy="1325563"/>
          </a:xfrm>
        </p:spPr>
        <p:txBody>
          <a:bodyPr/>
          <a:lstStyle/>
          <a:p>
            <a:r>
              <a:rPr lang="es-ES" dirty="0">
                <a:solidFill>
                  <a:schemeClr val="accent1"/>
                </a:solidFill>
              </a:rPr>
              <a:t>¿QUÉ NO ES LA COMPASIÓN? (I)</a:t>
            </a:r>
          </a:p>
        </p:txBody>
      </p:sp>
      <p:sp>
        <p:nvSpPr>
          <p:cNvPr id="4" name="Marcador de contenido 3">
            <a:extLst>
              <a:ext uri="{FF2B5EF4-FFF2-40B4-BE49-F238E27FC236}">
                <a16:creationId xmlns:a16="http://schemas.microsoft.com/office/drawing/2014/main" id="{837FC69B-218F-AB46-81E3-7E97C091503B}"/>
              </a:ext>
            </a:extLst>
          </p:cNvPr>
          <p:cNvSpPr>
            <a:spLocks noGrp="1"/>
          </p:cNvSpPr>
          <p:nvPr>
            <p:ph sz="half" idx="2"/>
          </p:nvPr>
        </p:nvSpPr>
        <p:spPr>
          <a:xfrm>
            <a:off x="1537447" y="1690688"/>
            <a:ext cx="9117105" cy="4818063"/>
          </a:xfrm>
        </p:spPr>
        <p:txBody>
          <a:bodyPr>
            <a:normAutofit/>
          </a:bodyPr>
          <a:lstStyle/>
          <a:p>
            <a:r>
              <a:rPr lang="es-ES" b="1" dirty="0">
                <a:solidFill>
                  <a:schemeClr val="accent1"/>
                </a:solidFill>
              </a:rPr>
              <a:t> </a:t>
            </a:r>
            <a:r>
              <a:rPr lang="es-ES" b="1" u="sng" dirty="0">
                <a:solidFill>
                  <a:schemeClr val="accent1"/>
                </a:solidFill>
              </a:rPr>
              <a:t>No es lástima o pena</a:t>
            </a:r>
            <a:r>
              <a:rPr lang="es-ES" u="sng" dirty="0">
                <a:solidFill>
                  <a:schemeClr val="accent1"/>
                </a:solidFill>
              </a:rPr>
              <a:t>: </a:t>
            </a:r>
            <a:r>
              <a:rPr lang="es-ES" dirty="0"/>
              <a:t>Es una emoción negativa. Tiende a ensimismarse con sus propios problemas y olvidar que los otros tienen problemas similares. Produce rechazo.</a:t>
            </a:r>
          </a:p>
          <a:p>
            <a:pPr marL="0" indent="0">
              <a:buNone/>
            </a:pPr>
            <a:endParaRPr lang="es-ES" dirty="0"/>
          </a:p>
          <a:p>
            <a:r>
              <a:rPr lang="es-ES" dirty="0"/>
              <a:t> </a:t>
            </a:r>
            <a:r>
              <a:rPr lang="es-ES" b="1" u="sng" dirty="0">
                <a:solidFill>
                  <a:schemeClr val="accent1"/>
                </a:solidFill>
              </a:rPr>
              <a:t>No es indulgencia o buscar excusas:</a:t>
            </a:r>
            <a:r>
              <a:rPr lang="es-ES" b="1" dirty="0">
                <a:solidFill>
                  <a:schemeClr val="accent1"/>
                </a:solidFill>
              </a:rPr>
              <a:t> </a:t>
            </a:r>
            <a:r>
              <a:rPr lang="es-ES" dirty="0"/>
              <a:t>No se trata de dejarlo todo y volverse pasivo. Deseo genuino de salud y bienestar hacia uno mismo y hacía los demás. </a:t>
            </a:r>
          </a:p>
          <a:p>
            <a:pPr marL="0" indent="0">
              <a:buNone/>
            </a:pPr>
            <a:endParaRPr lang="es-ES" dirty="0"/>
          </a:p>
          <a:p>
            <a:r>
              <a:rPr lang="es-ES" dirty="0"/>
              <a:t> </a:t>
            </a:r>
            <a:r>
              <a:rPr lang="es-ES" b="1" u="sng" dirty="0">
                <a:solidFill>
                  <a:schemeClr val="accent1"/>
                </a:solidFill>
              </a:rPr>
              <a:t>No es debilidad:</a:t>
            </a:r>
            <a:r>
              <a:rPr lang="es-ES" b="1" dirty="0">
                <a:solidFill>
                  <a:schemeClr val="accent1"/>
                </a:solidFill>
              </a:rPr>
              <a:t> </a:t>
            </a:r>
            <a:r>
              <a:rPr lang="es-ES" dirty="0"/>
              <a:t>En un mundo competitivo, compasión convertirá en victimas de depredadores. No está reñida con la asertividad o con defender nuestros derechos. </a:t>
            </a:r>
          </a:p>
          <a:p>
            <a:endParaRPr lang="es-ES" dirty="0"/>
          </a:p>
          <a:p>
            <a:endParaRPr lang="es-ES" dirty="0"/>
          </a:p>
          <a:p>
            <a:endParaRPr lang="es-ES" dirty="0"/>
          </a:p>
          <a:p>
            <a:endParaRPr lang="es-ES" dirty="0"/>
          </a:p>
        </p:txBody>
      </p:sp>
      <p:sp>
        <p:nvSpPr>
          <p:cNvPr id="5" name="Marcador de número de diapositiva 4">
            <a:extLst>
              <a:ext uri="{FF2B5EF4-FFF2-40B4-BE49-F238E27FC236}">
                <a16:creationId xmlns:a16="http://schemas.microsoft.com/office/drawing/2014/main" id="{ADF8B3A2-BB6B-E146-A06D-DAFAB94B510F}"/>
              </a:ext>
            </a:extLst>
          </p:cNvPr>
          <p:cNvSpPr>
            <a:spLocks noGrp="1"/>
          </p:cNvSpPr>
          <p:nvPr>
            <p:ph type="sldNum" sz="quarter" idx="12"/>
          </p:nvPr>
        </p:nvSpPr>
        <p:spPr/>
        <p:txBody>
          <a:bodyPr/>
          <a:lstStyle/>
          <a:p>
            <a:fld id="{00BEC3E0-57B4-914B-9277-0A781F130C5C}" type="slidenum">
              <a:rPr lang="es-ES" smtClean="0"/>
              <a:t>18</a:t>
            </a:fld>
            <a:endParaRPr lang="es-ES"/>
          </a:p>
        </p:txBody>
      </p:sp>
    </p:spTree>
    <p:extLst>
      <p:ext uri="{BB962C8B-B14F-4D97-AF65-F5344CB8AC3E}">
        <p14:creationId xmlns:p14="http://schemas.microsoft.com/office/powerpoint/2010/main" val="4005970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75B3A6BD-E65E-2744-9A18-5CE0BEA2587A}"/>
              </a:ext>
            </a:extLst>
          </p:cNvPr>
          <p:cNvSpPr>
            <a:spLocks noGrp="1"/>
          </p:cNvSpPr>
          <p:nvPr>
            <p:ph type="title"/>
          </p:nvPr>
        </p:nvSpPr>
        <p:spPr/>
        <p:txBody>
          <a:bodyPr/>
          <a:lstStyle/>
          <a:p>
            <a:r>
              <a:rPr lang="es-ES" dirty="0"/>
              <a:t>¿QUÉ NO ES LA COMPASIÓN? (II)</a:t>
            </a:r>
          </a:p>
        </p:txBody>
      </p:sp>
      <p:sp>
        <p:nvSpPr>
          <p:cNvPr id="2" name="Marcador de número de diapositiva 1">
            <a:extLst>
              <a:ext uri="{FF2B5EF4-FFF2-40B4-BE49-F238E27FC236}">
                <a16:creationId xmlns:a16="http://schemas.microsoft.com/office/drawing/2014/main" id="{00616E6D-997E-C54F-B353-1FA987324E62}"/>
              </a:ext>
            </a:extLst>
          </p:cNvPr>
          <p:cNvSpPr>
            <a:spLocks noGrp="1"/>
          </p:cNvSpPr>
          <p:nvPr>
            <p:ph type="sldNum" sz="quarter" idx="12"/>
          </p:nvPr>
        </p:nvSpPr>
        <p:spPr/>
        <p:txBody>
          <a:bodyPr/>
          <a:lstStyle/>
          <a:p>
            <a:fld id="{00BEC3E0-57B4-914B-9277-0A781F130C5C}" type="slidenum">
              <a:rPr lang="es-ES" smtClean="0"/>
              <a:t>19</a:t>
            </a:fld>
            <a:endParaRPr lang="es-ES"/>
          </a:p>
        </p:txBody>
      </p:sp>
      <p:sp>
        <p:nvSpPr>
          <p:cNvPr id="7" name="Marcador de contenido 3">
            <a:extLst>
              <a:ext uri="{FF2B5EF4-FFF2-40B4-BE49-F238E27FC236}">
                <a16:creationId xmlns:a16="http://schemas.microsoft.com/office/drawing/2014/main" id="{02AC6692-32F3-2E4C-BA0B-4C4A4AA90755}"/>
              </a:ext>
            </a:extLst>
          </p:cNvPr>
          <p:cNvSpPr txBox="1">
            <a:spLocks/>
          </p:cNvSpPr>
          <p:nvPr/>
        </p:nvSpPr>
        <p:spPr>
          <a:xfrm>
            <a:off x="1645023" y="1903412"/>
            <a:ext cx="9300882" cy="4818063"/>
          </a:xfrm>
          <a:prstGeom prst="rect">
            <a:avLst/>
          </a:prstGeom>
        </p:spPr>
        <p:txBody>
          <a:bodyPr>
            <a:normAutofit/>
          </a:bodyPr>
          <a:lstStyle>
            <a:lvl1pPr marL="228600" indent="-228600" algn="l" defTabSz="914400" rtl="0" eaLnBrk="1" latinLnBrk="0" hangingPunct="1">
              <a:lnSpc>
                <a:spcPct val="90000"/>
              </a:lnSpc>
              <a:spcBef>
                <a:spcPts val="1000"/>
              </a:spcBef>
              <a:buFontTx/>
              <a:buBlip>
                <a:blip r:embed="rId2"/>
              </a:buBlip>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2"/>
              </a:buBlip>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2"/>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2"/>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2"/>
              </a:buBlip>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b="1" dirty="0">
                <a:solidFill>
                  <a:schemeClr val="accent1"/>
                </a:solidFill>
              </a:rPr>
              <a:t> </a:t>
            </a:r>
            <a:r>
              <a:rPr lang="es-ES" b="1" u="sng" dirty="0">
                <a:solidFill>
                  <a:schemeClr val="accent1"/>
                </a:solidFill>
              </a:rPr>
              <a:t>No es egoísmo:</a:t>
            </a:r>
            <a:r>
              <a:rPr lang="es-ES" b="1" dirty="0">
                <a:solidFill>
                  <a:schemeClr val="accent1"/>
                </a:solidFill>
              </a:rPr>
              <a:t> </a:t>
            </a:r>
            <a:r>
              <a:rPr lang="es-ES" dirty="0"/>
              <a:t>La reacción natural cuando uno esta herido o dañado, es cuidarse y recuperarse. Es lo que haría  cualquier otro animal porque facilita la supervivencia. </a:t>
            </a:r>
          </a:p>
          <a:p>
            <a:pPr marL="0" indent="0">
              <a:buNone/>
            </a:pPr>
            <a:endParaRPr lang="es-ES" b="1" dirty="0">
              <a:solidFill>
                <a:schemeClr val="accent1"/>
              </a:solidFill>
            </a:endParaRPr>
          </a:p>
          <a:p>
            <a:r>
              <a:rPr lang="es-ES" b="1" dirty="0">
                <a:solidFill>
                  <a:schemeClr val="accent1"/>
                </a:solidFill>
              </a:rPr>
              <a:t> </a:t>
            </a:r>
            <a:r>
              <a:rPr lang="es-ES" b="1" u="sng" dirty="0">
                <a:solidFill>
                  <a:schemeClr val="accent1"/>
                </a:solidFill>
              </a:rPr>
              <a:t>No disminuye la motivación para el cambio:</a:t>
            </a:r>
            <a:r>
              <a:rPr lang="es-ES" b="1" dirty="0">
                <a:solidFill>
                  <a:schemeClr val="accent1"/>
                </a:solidFill>
              </a:rPr>
              <a:t> </a:t>
            </a:r>
            <a:r>
              <a:rPr lang="es-ES" dirty="0"/>
              <a:t>Pensamos que para cambiar, hay que ser críticos con uno, sirva de motivación. Cambio depende de tener claros beneficios nueva conducta y costes de no cambiar. Es más fácil cuando uno esta bien</a:t>
            </a:r>
          </a:p>
        </p:txBody>
      </p:sp>
    </p:spTree>
    <p:extLst>
      <p:ext uri="{BB962C8B-B14F-4D97-AF65-F5344CB8AC3E}">
        <p14:creationId xmlns:p14="http://schemas.microsoft.com/office/powerpoint/2010/main" val="1197292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B9878D8E-A657-B148-879F-43A0D5A16201}"/>
              </a:ext>
            </a:extLst>
          </p:cNvPr>
          <p:cNvSpPr>
            <a:spLocks noGrp="1"/>
          </p:cNvSpPr>
          <p:nvPr>
            <p:ph type="title"/>
          </p:nvPr>
        </p:nvSpPr>
        <p:spPr>
          <a:xfrm>
            <a:off x="1358587" y="365125"/>
            <a:ext cx="8689622" cy="1325563"/>
          </a:xfrm>
        </p:spPr>
        <p:txBody>
          <a:bodyPr/>
          <a:lstStyle/>
          <a:p>
            <a:r>
              <a:rPr lang="es-ES" dirty="0">
                <a:solidFill>
                  <a:schemeClr val="accent1"/>
                </a:solidFill>
              </a:rPr>
              <a:t>EL GESTO COMPASIVO</a:t>
            </a:r>
          </a:p>
        </p:txBody>
      </p:sp>
      <p:sp>
        <p:nvSpPr>
          <p:cNvPr id="5" name="Marcador de contenido 4">
            <a:extLst>
              <a:ext uri="{FF2B5EF4-FFF2-40B4-BE49-F238E27FC236}">
                <a16:creationId xmlns:a16="http://schemas.microsoft.com/office/drawing/2014/main" id="{78E4E688-FD60-1148-897B-13A6CFDDA48B}"/>
              </a:ext>
            </a:extLst>
          </p:cNvPr>
          <p:cNvSpPr>
            <a:spLocks noGrp="1"/>
          </p:cNvSpPr>
          <p:nvPr>
            <p:ph sz="half" idx="2"/>
          </p:nvPr>
        </p:nvSpPr>
        <p:spPr>
          <a:xfrm>
            <a:off x="1358587" y="1690688"/>
            <a:ext cx="5477437" cy="4498975"/>
          </a:xfrm>
        </p:spPr>
        <p:txBody>
          <a:bodyPr>
            <a:noAutofit/>
          </a:bodyPr>
          <a:lstStyle/>
          <a:p>
            <a:r>
              <a:rPr lang="es-ES" dirty="0"/>
              <a:t>La terapia de compasión busca regular el estrés activando el sistema de satisfacción y calma y seguridad, ligado a </a:t>
            </a:r>
            <a:r>
              <a:rPr lang="es-ES" dirty="0" err="1"/>
              <a:t>oxitocina</a:t>
            </a:r>
            <a:r>
              <a:rPr lang="es-ES" dirty="0"/>
              <a:t> y opiáceos. </a:t>
            </a:r>
          </a:p>
          <a:p>
            <a:r>
              <a:rPr lang="es-ES" dirty="0"/>
              <a:t>El cuerpo sabemos que es clave en </a:t>
            </a:r>
            <a:r>
              <a:rPr lang="es-ES" dirty="0" err="1"/>
              <a:t>mindfulness</a:t>
            </a:r>
            <a:r>
              <a:rPr lang="es-ES" dirty="0"/>
              <a:t>. En compasión hay gestos (relacionados con el abrazo y el contacto) que liberan </a:t>
            </a:r>
            <a:r>
              <a:rPr lang="es-ES" dirty="0" err="1"/>
              <a:t>oxitocina</a:t>
            </a:r>
            <a:r>
              <a:rPr lang="es-ES" dirty="0"/>
              <a:t>, y nos tranquilizan.</a:t>
            </a:r>
          </a:p>
          <a:p>
            <a:r>
              <a:rPr lang="es-ES" dirty="0"/>
              <a:t>El gesto compasivo útil para tranquilizarnos en momentos de estrés o simplemente para sentirnos mejor en cualquier momento. </a:t>
            </a:r>
          </a:p>
        </p:txBody>
      </p:sp>
      <p:sp>
        <p:nvSpPr>
          <p:cNvPr id="2" name="Marcador de número de diapositiva 1">
            <a:extLst>
              <a:ext uri="{FF2B5EF4-FFF2-40B4-BE49-F238E27FC236}">
                <a16:creationId xmlns:a16="http://schemas.microsoft.com/office/drawing/2014/main" id="{D6535CD5-DCEC-6E48-BA79-701C5D4BAA4E}"/>
              </a:ext>
            </a:extLst>
          </p:cNvPr>
          <p:cNvSpPr>
            <a:spLocks noGrp="1"/>
          </p:cNvSpPr>
          <p:nvPr>
            <p:ph type="sldNum" sz="quarter" idx="12"/>
          </p:nvPr>
        </p:nvSpPr>
        <p:spPr/>
        <p:txBody>
          <a:bodyPr/>
          <a:lstStyle/>
          <a:p>
            <a:fld id="{00BEC3E0-57B4-914B-9277-0A781F130C5C}" type="slidenum">
              <a:rPr lang="es-ES" smtClean="0"/>
              <a:t>20</a:t>
            </a:fld>
            <a:endParaRPr lang="es-ES"/>
          </a:p>
        </p:txBody>
      </p:sp>
      <p:sp>
        <p:nvSpPr>
          <p:cNvPr id="6" name="Marcador de contenido 4">
            <a:extLst>
              <a:ext uri="{FF2B5EF4-FFF2-40B4-BE49-F238E27FC236}">
                <a16:creationId xmlns:a16="http://schemas.microsoft.com/office/drawing/2014/main" id="{73825B1B-F172-304D-AF25-E8E8A60A1248}"/>
              </a:ext>
            </a:extLst>
          </p:cNvPr>
          <p:cNvSpPr txBox="1">
            <a:spLocks/>
          </p:cNvSpPr>
          <p:nvPr/>
        </p:nvSpPr>
        <p:spPr>
          <a:xfrm>
            <a:off x="6885328" y="1690688"/>
            <a:ext cx="4988859" cy="44989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Tx/>
              <a:buBlip>
                <a:blip r:embed="rId3"/>
              </a:buBlip>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
              </a:buBlip>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
              </a:buBlip>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Hay diferentes modalidades, utilizar el que le resulte más eficaz.</a:t>
            </a:r>
          </a:p>
          <a:p>
            <a:r>
              <a:rPr lang="es-ES" dirty="0"/>
              <a:t>Cualquiera de ellos puede utilizar en la intimidad, pero además resulta útil usar alguno que pueda emplearse discretamente en público. </a:t>
            </a:r>
          </a:p>
          <a:p>
            <a:r>
              <a:rPr lang="es-ES" dirty="0"/>
              <a:t>El gesto compasivo puede servir para transmitir mejor afecto y seguridad a otras personas.</a:t>
            </a:r>
          </a:p>
          <a:p>
            <a:pPr marL="0" indent="0">
              <a:buFontTx/>
              <a:buNone/>
            </a:pPr>
            <a:endParaRPr lang="es-ES" dirty="0"/>
          </a:p>
        </p:txBody>
      </p:sp>
    </p:spTree>
    <p:extLst>
      <p:ext uri="{BB962C8B-B14F-4D97-AF65-F5344CB8AC3E}">
        <p14:creationId xmlns:p14="http://schemas.microsoft.com/office/powerpoint/2010/main" val="2687514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8FB7F9-605D-784D-9404-F8B755909723}"/>
              </a:ext>
            </a:extLst>
          </p:cNvPr>
          <p:cNvSpPr>
            <a:spLocks noGrp="1"/>
          </p:cNvSpPr>
          <p:nvPr>
            <p:ph type="title"/>
          </p:nvPr>
        </p:nvSpPr>
        <p:spPr/>
        <p:txBody>
          <a:bodyPr/>
          <a:lstStyle/>
          <a:p>
            <a:r>
              <a:rPr lang="es-ES" dirty="0">
                <a:solidFill>
                  <a:schemeClr val="accent1"/>
                </a:solidFill>
              </a:rPr>
              <a:t>EJEMPLOS DE GESTOS COMPASIVOS</a:t>
            </a:r>
          </a:p>
        </p:txBody>
      </p:sp>
      <p:sp>
        <p:nvSpPr>
          <p:cNvPr id="4" name="Marcador de número de diapositiva 3">
            <a:extLst>
              <a:ext uri="{FF2B5EF4-FFF2-40B4-BE49-F238E27FC236}">
                <a16:creationId xmlns:a16="http://schemas.microsoft.com/office/drawing/2014/main" id="{895CB97D-79E7-D545-8211-56A2E00B3401}"/>
              </a:ext>
            </a:extLst>
          </p:cNvPr>
          <p:cNvSpPr>
            <a:spLocks noGrp="1"/>
          </p:cNvSpPr>
          <p:nvPr>
            <p:ph type="sldNum" sz="quarter" idx="12"/>
          </p:nvPr>
        </p:nvSpPr>
        <p:spPr/>
        <p:txBody>
          <a:bodyPr/>
          <a:lstStyle/>
          <a:p>
            <a:fld id="{00BEC3E0-57B4-914B-9277-0A781F130C5C}" type="slidenum">
              <a:rPr lang="es-ES" smtClean="0"/>
              <a:t>21</a:t>
            </a:fld>
            <a:endParaRPr lang="es-ES"/>
          </a:p>
        </p:txBody>
      </p:sp>
      <p:sp>
        <p:nvSpPr>
          <p:cNvPr id="5" name="Marcador de contenido 4">
            <a:extLst>
              <a:ext uri="{FF2B5EF4-FFF2-40B4-BE49-F238E27FC236}">
                <a16:creationId xmlns:a16="http://schemas.microsoft.com/office/drawing/2014/main" id="{55F4C7C5-3A0C-8848-91D4-362D2A6D693B}"/>
              </a:ext>
            </a:extLst>
          </p:cNvPr>
          <p:cNvSpPr>
            <a:spLocks noGrp="1"/>
          </p:cNvSpPr>
          <p:nvPr>
            <p:ph sz="half" idx="13"/>
          </p:nvPr>
        </p:nvSpPr>
        <p:spPr>
          <a:xfrm>
            <a:off x="4770437" y="903111"/>
            <a:ext cx="6849202" cy="5051778"/>
          </a:xfrm>
        </p:spPr>
        <p:txBody>
          <a:bodyPr>
            <a:noAutofit/>
          </a:bodyPr>
          <a:lstStyle/>
          <a:p>
            <a:pPr>
              <a:buBlip>
                <a:blip r:embed="rId2"/>
              </a:buBlip>
            </a:pPr>
            <a:r>
              <a:rPr lang="es-ES" b="1" dirty="0">
                <a:solidFill>
                  <a:schemeClr val="accent1"/>
                </a:solidFill>
              </a:rPr>
              <a:t> 1. GRUPO CUELLO-PECHO-ABDOMEN: </a:t>
            </a:r>
            <a:r>
              <a:rPr lang="es-ES" dirty="0"/>
              <a:t>Ponerse la mano en el a) corazón/zona central del pecho, b) abdomen o c) cuello y combinaciones entre ellas</a:t>
            </a:r>
          </a:p>
          <a:p>
            <a:pPr>
              <a:buBlip>
                <a:blip r:embed="rId2"/>
              </a:buBlip>
            </a:pPr>
            <a:endParaRPr lang="es-ES" dirty="0"/>
          </a:p>
          <a:p>
            <a:pPr>
              <a:buBlip>
                <a:blip r:embed="rId2"/>
              </a:buBlip>
            </a:pPr>
            <a:r>
              <a:rPr lang="es-ES" b="1" dirty="0">
                <a:solidFill>
                  <a:schemeClr val="accent1"/>
                </a:solidFill>
              </a:rPr>
              <a:t> 2. ABRAZO: </a:t>
            </a:r>
            <a:r>
              <a:rPr lang="es-ES" dirty="0"/>
              <a:t>Abrazarse uno mismo de forma a) Superficial: brazos delante, b) Intermedia: manos en costados) o c) manos en espalda</a:t>
            </a:r>
          </a:p>
          <a:p>
            <a:pPr>
              <a:buBlip>
                <a:blip r:embed="rId2"/>
              </a:buBlip>
            </a:pPr>
            <a:endParaRPr lang="es-ES" dirty="0"/>
          </a:p>
          <a:p>
            <a:pPr>
              <a:buBlip>
                <a:blip r:embed="rId2"/>
              </a:buBlip>
            </a:pPr>
            <a:r>
              <a:rPr lang="es-ES" dirty="0"/>
              <a:t> </a:t>
            </a:r>
            <a:r>
              <a:rPr lang="es-ES" b="1" dirty="0">
                <a:solidFill>
                  <a:schemeClr val="accent1"/>
                </a:solidFill>
              </a:rPr>
              <a:t>3. EXTREMIDADES: </a:t>
            </a:r>
            <a:r>
              <a:rPr lang="es-ES" dirty="0"/>
              <a:t>Acariciarse brazos/manos o piernas</a:t>
            </a:r>
          </a:p>
          <a:p>
            <a:pPr>
              <a:buBlip>
                <a:blip r:embed="rId2"/>
              </a:buBlip>
            </a:pPr>
            <a:endParaRPr lang="es-ES" dirty="0"/>
          </a:p>
          <a:p>
            <a:pPr>
              <a:buBlip>
                <a:blip r:embed="rId2"/>
              </a:buBlip>
            </a:pPr>
            <a:r>
              <a:rPr lang="es-ES" b="1" dirty="0">
                <a:solidFill>
                  <a:schemeClr val="accent1"/>
                </a:solidFill>
              </a:rPr>
              <a:t> 4. ACARICIARSE LA CARA: </a:t>
            </a:r>
            <a:r>
              <a:rPr lang="es-ES" dirty="0"/>
              <a:t>Pelo, frente, ojos, boca, mejillas</a:t>
            </a:r>
          </a:p>
        </p:txBody>
      </p:sp>
      <p:pic>
        <p:nvPicPr>
          <p:cNvPr id="6" name="Imagen 5">
            <a:extLst>
              <a:ext uri="{FF2B5EF4-FFF2-40B4-BE49-F238E27FC236}">
                <a16:creationId xmlns:a16="http://schemas.microsoft.com/office/drawing/2014/main" id="{3A205347-CA92-5D4F-BED2-9D90AC10C8FB}"/>
              </a:ext>
            </a:extLst>
          </p:cNvPr>
          <p:cNvPicPr>
            <a:picLocks noChangeAspect="1"/>
          </p:cNvPicPr>
          <p:nvPr/>
        </p:nvPicPr>
        <p:blipFill>
          <a:blip r:embed="rId3"/>
          <a:srcRect/>
          <a:stretch/>
        </p:blipFill>
        <p:spPr>
          <a:xfrm>
            <a:off x="1116526" y="2225272"/>
            <a:ext cx="3375582" cy="3331744"/>
          </a:xfrm>
          <a:prstGeom prst="rect">
            <a:avLst/>
          </a:prstGeom>
        </p:spPr>
      </p:pic>
    </p:spTree>
    <p:extLst>
      <p:ext uri="{BB962C8B-B14F-4D97-AF65-F5344CB8AC3E}">
        <p14:creationId xmlns:p14="http://schemas.microsoft.com/office/powerpoint/2010/main" val="2082758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F03BFCE0-7F99-964A-80CB-32E0C7B74387}"/>
              </a:ext>
            </a:extLst>
          </p:cNvPr>
          <p:cNvSpPr>
            <a:spLocks noGrp="1"/>
          </p:cNvSpPr>
          <p:nvPr>
            <p:ph type="sldNum" sz="quarter" idx="12"/>
          </p:nvPr>
        </p:nvSpPr>
        <p:spPr/>
        <p:txBody>
          <a:bodyPr/>
          <a:lstStyle/>
          <a:p>
            <a:fld id="{00BEC3E0-57B4-914B-9277-0A781F130C5C}" type="slidenum">
              <a:rPr lang="es-ES" smtClean="0"/>
              <a:t>22</a:t>
            </a:fld>
            <a:endParaRPr lang="es-ES" dirty="0"/>
          </a:p>
        </p:txBody>
      </p:sp>
      <p:sp>
        <p:nvSpPr>
          <p:cNvPr id="2" name="Título 1">
            <a:extLst>
              <a:ext uri="{FF2B5EF4-FFF2-40B4-BE49-F238E27FC236}">
                <a16:creationId xmlns:a16="http://schemas.microsoft.com/office/drawing/2014/main" id="{B8CD2667-4523-3A45-A972-7CC18E3D7FD9}"/>
              </a:ext>
            </a:extLst>
          </p:cNvPr>
          <p:cNvSpPr>
            <a:spLocks noGrp="1"/>
          </p:cNvSpPr>
          <p:nvPr>
            <p:ph type="ctrTitle"/>
          </p:nvPr>
        </p:nvSpPr>
        <p:spPr>
          <a:xfrm>
            <a:off x="1524000" y="614264"/>
            <a:ext cx="9144000" cy="2387600"/>
          </a:xfrm>
        </p:spPr>
        <p:txBody>
          <a:bodyPr>
            <a:normAutofit/>
          </a:bodyPr>
          <a:lstStyle/>
          <a:p>
            <a:r>
              <a:rPr lang="es-ES" sz="4000" dirty="0">
                <a:solidFill>
                  <a:schemeClr val="accent1"/>
                </a:solidFill>
              </a:rPr>
              <a:t>PRÁCTICA 3A:</a:t>
            </a:r>
            <a:br>
              <a:rPr lang="es-ES" sz="4000" dirty="0">
                <a:solidFill>
                  <a:schemeClr val="accent1"/>
                </a:solidFill>
              </a:rPr>
            </a:br>
            <a:r>
              <a:rPr lang="es-ES" sz="4000" dirty="0">
                <a:solidFill>
                  <a:schemeClr val="tx2"/>
                </a:solidFill>
              </a:rPr>
              <a:t> DESARROLLAR EL GESTO COMPASIVO</a:t>
            </a:r>
          </a:p>
        </p:txBody>
      </p:sp>
      <p:pic>
        <p:nvPicPr>
          <p:cNvPr id="6" name="Imagen 5">
            <a:extLst>
              <a:ext uri="{FF2B5EF4-FFF2-40B4-BE49-F238E27FC236}">
                <a16:creationId xmlns:a16="http://schemas.microsoft.com/office/drawing/2014/main" id="{E301CD6C-AD9C-A648-9AE7-E05C25442BA7}"/>
              </a:ext>
            </a:extLst>
          </p:cNvPr>
          <p:cNvPicPr>
            <a:picLocks noChangeAspect="1"/>
          </p:cNvPicPr>
          <p:nvPr/>
        </p:nvPicPr>
        <p:blipFill>
          <a:blip r:embed="rId2"/>
          <a:stretch>
            <a:fillRect/>
          </a:stretch>
        </p:blipFill>
        <p:spPr>
          <a:xfrm>
            <a:off x="3552092" y="3341527"/>
            <a:ext cx="2356339" cy="2328287"/>
          </a:xfrm>
          <a:prstGeom prst="rect">
            <a:avLst/>
          </a:prstGeom>
        </p:spPr>
      </p:pic>
      <p:pic>
        <p:nvPicPr>
          <p:cNvPr id="7" name="Imagen 6">
            <a:extLst>
              <a:ext uri="{FF2B5EF4-FFF2-40B4-BE49-F238E27FC236}">
                <a16:creationId xmlns:a16="http://schemas.microsoft.com/office/drawing/2014/main" id="{9D52BCB8-5BC6-5E45-8776-14D1ED4512AC}"/>
              </a:ext>
            </a:extLst>
          </p:cNvPr>
          <p:cNvPicPr>
            <a:picLocks noChangeAspect="1"/>
          </p:cNvPicPr>
          <p:nvPr/>
        </p:nvPicPr>
        <p:blipFill>
          <a:blip r:embed="rId3"/>
          <a:srcRect/>
          <a:stretch/>
        </p:blipFill>
        <p:spPr>
          <a:xfrm>
            <a:off x="5922701" y="2997618"/>
            <a:ext cx="2714660" cy="2679405"/>
          </a:xfrm>
          <a:prstGeom prst="rect">
            <a:avLst/>
          </a:prstGeom>
        </p:spPr>
      </p:pic>
    </p:spTree>
    <p:extLst>
      <p:ext uri="{BB962C8B-B14F-4D97-AF65-F5344CB8AC3E}">
        <p14:creationId xmlns:p14="http://schemas.microsoft.com/office/powerpoint/2010/main" val="3914193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DAC95766-098A-AF47-A596-EBABE1B1B023}"/>
              </a:ext>
            </a:extLst>
          </p:cNvPr>
          <p:cNvSpPr>
            <a:spLocks noGrp="1"/>
          </p:cNvSpPr>
          <p:nvPr>
            <p:ph type="title"/>
          </p:nvPr>
        </p:nvSpPr>
        <p:spPr>
          <a:xfrm>
            <a:off x="1872342" y="365125"/>
            <a:ext cx="7655480" cy="1325563"/>
          </a:xfrm>
        </p:spPr>
        <p:txBody>
          <a:bodyPr/>
          <a:lstStyle/>
          <a:p>
            <a:r>
              <a:rPr lang="es-ES" dirty="0">
                <a:solidFill>
                  <a:schemeClr val="accent1"/>
                </a:solidFill>
              </a:rPr>
              <a:t>FRASES COMPASIVAS</a:t>
            </a:r>
          </a:p>
        </p:txBody>
      </p:sp>
      <p:sp>
        <p:nvSpPr>
          <p:cNvPr id="4" name="Marcador de contenido 3">
            <a:extLst>
              <a:ext uri="{FF2B5EF4-FFF2-40B4-BE49-F238E27FC236}">
                <a16:creationId xmlns:a16="http://schemas.microsoft.com/office/drawing/2014/main" id="{982B3FD2-A1EA-DF42-9245-4944BBD46BDA}"/>
              </a:ext>
            </a:extLst>
          </p:cNvPr>
          <p:cNvSpPr>
            <a:spLocks noGrp="1"/>
          </p:cNvSpPr>
          <p:nvPr>
            <p:ph sz="half" idx="2"/>
          </p:nvPr>
        </p:nvSpPr>
        <p:spPr>
          <a:xfrm>
            <a:off x="1872342" y="1385888"/>
            <a:ext cx="9481457" cy="4498975"/>
          </a:xfrm>
        </p:spPr>
        <p:txBody>
          <a:bodyPr>
            <a:noAutofit/>
          </a:bodyPr>
          <a:lstStyle/>
          <a:p>
            <a:r>
              <a:rPr lang="es-ES" dirty="0"/>
              <a:t>Junto al gesto, la frase desarrolla la emoción</a:t>
            </a:r>
          </a:p>
          <a:p>
            <a:endParaRPr lang="es-ES" dirty="0"/>
          </a:p>
          <a:p>
            <a:r>
              <a:rPr lang="es-ES" dirty="0"/>
              <a:t>Tiene  que ser frases </a:t>
            </a:r>
            <a:r>
              <a:rPr lang="es-ES" dirty="0" err="1"/>
              <a:t>creibles</a:t>
            </a:r>
            <a:r>
              <a:rPr lang="es-ES" dirty="0"/>
              <a:t> (no vale: “Soy feliz, si no lo soy”). A menudo deseos de futuro</a:t>
            </a:r>
          </a:p>
          <a:p>
            <a:endParaRPr lang="es-ES" dirty="0"/>
          </a:p>
          <a:p>
            <a:r>
              <a:rPr lang="es-ES" dirty="0"/>
              <a:t>La estructura tiene que ser aceptable: </a:t>
            </a:r>
            <a:r>
              <a:rPr lang="es-ES" dirty="0" err="1"/>
              <a:t>Ej</a:t>
            </a:r>
            <a:r>
              <a:rPr lang="es-ES" dirty="0"/>
              <a:t>: ojalá hay personas que lo rechazan; “Que pueda ser feliz” “Que pueda perdonarme”</a:t>
            </a:r>
          </a:p>
          <a:p>
            <a:endParaRPr lang="es-ES" dirty="0"/>
          </a:p>
          <a:p>
            <a:r>
              <a:rPr lang="es-ES" dirty="0"/>
              <a:t>Si no sabemos que frases utilizar preguntarnos: ¿qué necesito en este momento para ser feliz? La frase </a:t>
            </a:r>
            <a:r>
              <a:rPr lang="es-ES" dirty="0" err="1"/>
              <a:t>deberia</a:t>
            </a:r>
            <a:r>
              <a:rPr lang="es-ES" dirty="0"/>
              <a:t> responder a esa cuestión</a:t>
            </a:r>
          </a:p>
          <a:p>
            <a:endParaRPr lang="es-ES" sz="2800" b="1" u="sng" dirty="0"/>
          </a:p>
          <a:p>
            <a:r>
              <a:rPr lang="es-ES" sz="2800" b="1" u="sng" dirty="0"/>
              <a:t>Suele ir precedida por nuestro nombre cariñoso</a:t>
            </a:r>
          </a:p>
        </p:txBody>
      </p:sp>
      <p:sp>
        <p:nvSpPr>
          <p:cNvPr id="2" name="Marcador de número de diapositiva 1">
            <a:extLst>
              <a:ext uri="{FF2B5EF4-FFF2-40B4-BE49-F238E27FC236}">
                <a16:creationId xmlns:a16="http://schemas.microsoft.com/office/drawing/2014/main" id="{53ABC46E-BEE5-F347-8DBD-0A26BB9B41F9}"/>
              </a:ext>
            </a:extLst>
          </p:cNvPr>
          <p:cNvSpPr>
            <a:spLocks noGrp="1"/>
          </p:cNvSpPr>
          <p:nvPr>
            <p:ph type="sldNum" sz="quarter" idx="12"/>
          </p:nvPr>
        </p:nvSpPr>
        <p:spPr/>
        <p:txBody>
          <a:bodyPr/>
          <a:lstStyle/>
          <a:p>
            <a:fld id="{00BEC3E0-57B4-914B-9277-0A781F130C5C}" type="slidenum">
              <a:rPr lang="es-ES" smtClean="0"/>
              <a:t>23</a:t>
            </a:fld>
            <a:endParaRPr lang="es-ES"/>
          </a:p>
        </p:txBody>
      </p:sp>
    </p:spTree>
    <p:extLst>
      <p:ext uri="{BB962C8B-B14F-4D97-AF65-F5344CB8AC3E}">
        <p14:creationId xmlns:p14="http://schemas.microsoft.com/office/powerpoint/2010/main" val="165340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2">
            <a:extLst>
              <a:ext uri="{FF2B5EF4-FFF2-40B4-BE49-F238E27FC236}">
                <a16:creationId xmlns:a16="http://schemas.microsoft.com/office/drawing/2014/main" id="{71E3714F-F063-D141-9B6B-3C125CBA4549}"/>
              </a:ext>
            </a:extLst>
          </p:cNvPr>
          <p:cNvSpPr>
            <a:spLocks noGrp="1"/>
          </p:cNvSpPr>
          <p:nvPr>
            <p:ph type="title"/>
          </p:nvPr>
        </p:nvSpPr>
        <p:spPr/>
        <p:txBody>
          <a:bodyPr/>
          <a:lstStyle/>
          <a:p>
            <a:r>
              <a:rPr lang="es-ES" dirty="0"/>
              <a:t>FRASES COMPASIVAS</a:t>
            </a:r>
          </a:p>
        </p:txBody>
      </p:sp>
      <p:sp>
        <p:nvSpPr>
          <p:cNvPr id="2" name="Marcador de número de diapositiva 1">
            <a:extLst>
              <a:ext uri="{FF2B5EF4-FFF2-40B4-BE49-F238E27FC236}">
                <a16:creationId xmlns:a16="http://schemas.microsoft.com/office/drawing/2014/main" id="{5FE373FF-F9E4-0140-9D3F-920408E7652B}"/>
              </a:ext>
            </a:extLst>
          </p:cNvPr>
          <p:cNvSpPr>
            <a:spLocks noGrp="1"/>
          </p:cNvSpPr>
          <p:nvPr>
            <p:ph type="sldNum" sz="quarter" idx="12"/>
          </p:nvPr>
        </p:nvSpPr>
        <p:spPr/>
        <p:txBody>
          <a:bodyPr/>
          <a:lstStyle/>
          <a:p>
            <a:fld id="{00BEC3E0-57B4-914B-9277-0A781F130C5C}" type="slidenum">
              <a:rPr lang="es-ES" smtClean="0"/>
              <a:t>24</a:t>
            </a:fld>
            <a:endParaRPr lang="es-ES"/>
          </a:p>
        </p:txBody>
      </p:sp>
      <p:sp>
        <p:nvSpPr>
          <p:cNvPr id="7" name="Marcador de contenido 3">
            <a:extLst>
              <a:ext uri="{FF2B5EF4-FFF2-40B4-BE49-F238E27FC236}">
                <a16:creationId xmlns:a16="http://schemas.microsoft.com/office/drawing/2014/main" id="{05557D25-1F32-9B48-A5B0-A5CBE65079D8}"/>
              </a:ext>
            </a:extLst>
          </p:cNvPr>
          <p:cNvSpPr txBox="1">
            <a:spLocks/>
          </p:cNvSpPr>
          <p:nvPr/>
        </p:nvSpPr>
        <p:spPr>
          <a:xfrm>
            <a:off x="1298222" y="1690688"/>
            <a:ext cx="10266249" cy="3777329"/>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Tx/>
              <a:buNone/>
              <a:defRPr sz="2400" b="0" i="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s-ES" i="0" dirty="0"/>
              <a:t>1.- Responden a la pregunta ¿qué necesito en este momento para ser feliz?</a:t>
            </a:r>
          </a:p>
          <a:p>
            <a:endParaRPr lang="es-ES" i="0" dirty="0"/>
          </a:p>
          <a:p>
            <a:r>
              <a:rPr lang="es-ES" i="0" dirty="0"/>
              <a:t>2.- Tienen que ser coherentes con la situación y tener sentido para uno</a:t>
            </a:r>
          </a:p>
          <a:p>
            <a:endParaRPr lang="es-ES" i="0" dirty="0"/>
          </a:p>
          <a:p>
            <a:r>
              <a:rPr lang="es-ES" i="0" dirty="0"/>
              <a:t>3.- Cuestan de encontrar al principio</a:t>
            </a:r>
          </a:p>
          <a:p>
            <a:endParaRPr lang="es-ES" i="0" dirty="0"/>
          </a:p>
          <a:p>
            <a:r>
              <a:rPr lang="es-ES" i="0" dirty="0"/>
              <a:t>4.- Tienen que ser en el futuro no en el presente</a:t>
            </a:r>
          </a:p>
          <a:p>
            <a:endParaRPr lang="es-ES" i="0" dirty="0"/>
          </a:p>
        </p:txBody>
      </p:sp>
      <p:pic>
        <p:nvPicPr>
          <p:cNvPr id="8" name="Imagen 7">
            <a:extLst>
              <a:ext uri="{FF2B5EF4-FFF2-40B4-BE49-F238E27FC236}">
                <a16:creationId xmlns:a16="http://schemas.microsoft.com/office/drawing/2014/main" id="{17728E07-6A7F-2347-A771-A33943C6282F}"/>
              </a:ext>
            </a:extLst>
          </p:cNvPr>
          <p:cNvPicPr>
            <a:picLocks noChangeAspect="1"/>
          </p:cNvPicPr>
          <p:nvPr/>
        </p:nvPicPr>
        <p:blipFill>
          <a:blip r:embed="rId2"/>
          <a:srcRect/>
          <a:stretch/>
        </p:blipFill>
        <p:spPr>
          <a:xfrm>
            <a:off x="7959472" y="3212864"/>
            <a:ext cx="3184846" cy="3143485"/>
          </a:xfrm>
          <a:prstGeom prst="rect">
            <a:avLst/>
          </a:prstGeom>
        </p:spPr>
      </p:pic>
    </p:spTree>
    <p:extLst>
      <p:ext uri="{BB962C8B-B14F-4D97-AF65-F5344CB8AC3E}">
        <p14:creationId xmlns:p14="http://schemas.microsoft.com/office/powerpoint/2010/main" val="791819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DDFD07-B9DA-844E-A0D8-60404A21FA33}"/>
              </a:ext>
            </a:extLst>
          </p:cNvPr>
          <p:cNvSpPr>
            <a:spLocks noGrp="1"/>
          </p:cNvSpPr>
          <p:nvPr>
            <p:ph type="title"/>
          </p:nvPr>
        </p:nvSpPr>
        <p:spPr>
          <a:xfrm>
            <a:off x="0" y="336270"/>
            <a:ext cx="12192000" cy="1325563"/>
          </a:xfrm>
        </p:spPr>
        <p:txBody>
          <a:bodyPr>
            <a:normAutofit/>
          </a:bodyPr>
          <a:lstStyle/>
          <a:p>
            <a:r>
              <a:rPr lang="es-ES" dirty="0">
                <a:solidFill>
                  <a:schemeClr val="accent1"/>
                </a:solidFill>
              </a:rPr>
              <a:t>EJEMPLOS DE FRASES </a:t>
            </a:r>
            <a:br>
              <a:rPr lang="es-ES" dirty="0">
                <a:solidFill>
                  <a:schemeClr val="accent1"/>
                </a:solidFill>
              </a:rPr>
            </a:br>
            <a:r>
              <a:rPr lang="es-ES" dirty="0">
                <a:solidFill>
                  <a:schemeClr val="accent1"/>
                </a:solidFill>
              </a:rPr>
              <a:t>COMPASIVAS</a:t>
            </a:r>
          </a:p>
        </p:txBody>
      </p:sp>
      <p:sp>
        <p:nvSpPr>
          <p:cNvPr id="4" name="Marcador de contenido 3">
            <a:extLst>
              <a:ext uri="{FF2B5EF4-FFF2-40B4-BE49-F238E27FC236}">
                <a16:creationId xmlns:a16="http://schemas.microsoft.com/office/drawing/2014/main" id="{3FEAA4F8-4369-9A4C-BFD4-70A21D4698D2}"/>
              </a:ext>
            </a:extLst>
          </p:cNvPr>
          <p:cNvSpPr>
            <a:spLocks noGrp="1"/>
          </p:cNvSpPr>
          <p:nvPr>
            <p:ph sz="half" idx="2"/>
          </p:nvPr>
        </p:nvSpPr>
        <p:spPr>
          <a:xfrm>
            <a:off x="1869141" y="1759604"/>
            <a:ext cx="9484659" cy="4498975"/>
          </a:xfrm>
        </p:spPr>
        <p:txBody>
          <a:bodyPr>
            <a:normAutofit fontScale="92500" lnSpcReduction="20000"/>
          </a:bodyPr>
          <a:lstStyle/>
          <a:p>
            <a:r>
              <a:rPr lang="es-ES" dirty="0"/>
              <a:t> “Que pueda ser feliz, evitar el sufrimiento” </a:t>
            </a:r>
            <a:r>
              <a:rPr lang="es-ES" dirty="0">
                <a:solidFill>
                  <a:schemeClr val="accent1"/>
                </a:solidFill>
              </a:rPr>
              <a:t>(general)</a:t>
            </a:r>
          </a:p>
          <a:p>
            <a:endParaRPr lang="es-ES" dirty="0"/>
          </a:p>
          <a:p>
            <a:r>
              <a:rPr lang="es-ES" dirty="0"/>
              <a:t> “Que pueda encontrar paz, bienestar, alegría, claridad, coherencia, fuerza para superarlo” </a:t>
            </a:r>
            <a:r>
              <a:rPr lang="es-ES" dirty="0">
                <a:solidFill>
                  <a:schemeClr val="accent1"/>
                </a:solidFill>
              </a:rPr>
              <a:t>(específico)</a:t>
            </a:r>
          </a:p>
          <a:p>
            <a:endParaRPr lang="es-ES" dirty="0"/>
          </a:p>
          <a:p>
            <a:r>
              <a:rPr lang="es-ES" dirty="0"/>
              <a:t> “Que todo me vaya bien, que se cumplan mis deseos/ilusiones” </a:t>
            </a:r>
            <a:r>
              <a:rPr lang="es-ES" dirty="0">
                <a:solidFill>
                  <a:schemeClr val="accent1"/>
                </a:solidFill>
              </a:rPr>
              <a:t>(general)</a:t>
            </a:r>
          </a:p>
          <a:p>
            <a:pPr marL="0" indent="0">
              <a:buNone/>
            </a:pPr>
            <a:endParaRPr lang="es-ES" dirty="0"/>
          </a:p>
          <a:p>
            <a:r>
              <a:rPr lang="es-ES" dirty="0"/>
              <a:t> “Que pueda sentirme querido, comprendido, reconocido, deje de preocuparme” </a:t>
            </a:r>
            <a:r>
              <a:rPr lang="es-ES" dirty="0">
                <a:solidFill>
                  <a:schemeClr val="accent1"/>
                </a:solidFill>
              </a:rPr>
              <a:t>(específica)</a:t>
            </a:r>
          </a:p>
          <a:p>
            <a:endParaRPr lang="es-ES" dirty="0"/>
          </a:p>
          <a:p>
            <a:r>
              <a:rPr lang="es-ES" dirty="0"/>
              <a:t> “Que pueda perdonarme y perdonar”</a:t>
            </a:r>
          </a:p>
          <a:p>
            <a:endParaRPr lang="es-ES" dirty="0"/>
          </a:p>
          <a:p>
            <a:r>
              <a:rPr lang="es-ES" dirty="0"/>
              <a:t> “Ojala pueda …”</a:t>
            </a:r>
          </a:p>
          <a:p>
            <a:pPr marL="0" indent="0">
              <a:buNone/>
            </a:pPr>
            <a:endParaRPr lang="es-ES" dirty="0"/>
          </a:p>
        </p:txBody>
      </p:sp>
      <p:sp>
        <p:nvSpPr>
          <p:cNvPr id="5" name="Marcador de número de diapositiva 4">
            <a:extLst>
              <a:ext uri="{FF2B5EF4-FFF2-40B4-BE49-F238E27FC236}">
                <a16:creationId xmlns:a16="http://schemas.microsoft.com/office/drawing/2014/main" id="{D784B3E5-8C14-784E-90C2-3890F80C4B54}"/>
              </a:ext>
            </a:extLst>
          </p:cNvPr>
          <p:cNvSpPr>
            <a:spLocks noGrp="1"/>
          </p:cNvSpPr>
          <p:nvPr>
            <p:ph type="sldNum" sz="quarter" idx="12"/>
          </p:nvPr>
        </p:nvSpPr>
        <p:spPr/>
        <p:txBody>
          <a:bodyPr/>
          <a:lstStyle/>
          <a:p>
            <a:fld id="{00BEC3E0-57B4-914B-9277-0A781F130C5C}" type="slidenum">
              <a:rPr lang="es-ES" smtClean="0"/>
              <a:t>25</a:t>
            </a:fld>
            <a:endParaRPr lang="es-ES"/>
          </a:p>
        </p:txBody>
      </p:sp>
    </p:spTree>
    <p:extLst>
      <p:ext uri="{BB962C8B-B14F-4D97-AF65-F5344CB8AC3E}">
        <p14:creationId xmlns:p14="http://schemas.microsoft.com/office/powerpoint/2010/main" val="3840925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F03BFCE0-7F99-964A-80CB-32E0C7B74387}"/>
              </a:ext>
            </a:extLst>
          </p:cNvPr>
          <p:cNvSpPr>
            <a:spLocks noGrp="1"/>
          </p:cNvSpPr>
          <p:nvPr>
            <p:ph type="sldNum" sz="quarter" idx="12"/>
          </p:nvPr>
        </p:nvSpPr>
        <p:spPr/>
        <p:txBody>
          <a:bodyPr/>
          <a:lstStyle/>
          <a:p>
            <a:fld id="{00BEC3E0-57B4-914B-9277-0A781F130C5C}" type="slidenum">
              <a:rPr lang="es-ES" smtClean="0"/>
              <a:t>26</a:t>
            </a:fld>
            <a:endParaRPr lang="es-ES" dirty="0"/>
          </a:p>
        </p:txBody>
      </p:sp>
      <p:sp>
        <p:nvSpPr>
          <p:cNvPr id="2" name="Título 1">
            <a:extLst>
              <a:ext uri="{FF2B5EF4-FFF2-40B4-BE49-F238E27FC236}">
                <a16:creationId xmlns:a16="http://schemas.microsoft.com/office/drawing/2014/main" id="{B8CD2667-4523-3A45-A972-7CC18E3D7FD9}"/>
              </a:ext>
            </a:extLst>
          </p:cNvPr>
          <p:cNvSpPr>
            <a:spLocks noGrp="1"/>
          </p:cNvSpPr>
          <p:nvPr>
            <p:ph type="ctrTitle"/>
          </p:nvPr>
        </p:nvSpPr>
        <p:spPr>
          <a:xfrm>
            <a:off x="1524000" y="1618621"/>
            <a:ext cx="9144000" cy="1378997"/>
          </a:xfrm>
        </p:spPr>
        <p:txBody>
          <a:bodyPr>
            <a:normAutofit/>
          </a:bodyPr>
          <a:lstStyle/>
          <a:p>
            <a:pPr algn="ctr"/>
            <a:r>
              <a:rPr lang="es-ES" sz="4000" dirty="0">
                <a:solidFill>
                  <a:schemeClr val="accent1"/>
                </a:solidFill>
              </a:rPr>
              <a:t>PRÁCTICA 3B:</a:t>
            </a:r>
            <a:br>
              <a:rPr lang="es-ES" sz="4000" dirty="0">
                <a:solidFill>
                  <a:schemeClr val="accent1"/>
                </a:solidFill>
              </a:rPr>
            </a:br>
            <a:r>
              <a:rPr lang="es-ES" sz="4000" dirty="0">
                <a:solidFill>
                  <a:schemeClr val="accent1"/>
                </a:solidFill>
              </a:rPr>
              <a:t> </a:t>
            </a:r>
            <a:r>
              <a:rPr lang="es-ES" sz="4000" dirty="0">
                <a:solidFill>
                  <a:schemeClr val="tx2"/>
                </a:solidFill>
              </a:rPr>
              <a:t>DESARROLLAR LAS FRASES COMPASIVAS</a:t>
            </a:r>
          </a:p>
        </p:txBody>
      </p:sp>
      <p:pic>
        <p:nvPicPr>
          <p:cNvPr id="5" name="Imagen 4">
            <a:extLst>
              <a:ext uri="{FF2B5EF4-FFF2-40B4-BE49-F238E27FC236}">
                <a16:creationId xmlns:a16="http://schemas.microsoft.com/office/drawing/2014/main" id="{092B81CF-6788-B04D-8165-44C4B9F106BE}"/>
              </a:ext>
            </a:extLst>
          </p:cNvPr>
          <p:cNvPicPr>
            <a:picLocks noChangeAspect="1"/>
          </p:cNvPicPr>
          <p:nvPr/>
        </p:nvPicPr>
        <p:blipFill>
          <a:blip r:embed="rId2"/>
          <a:stretch>
            <a:fillRect/>
          </a:stretch>
        </p:blipFill>
        <p:spPr>
          <a:xfrm>
            <a:off x="3552092" y="3341527"/>
            <a:ext cx="2356339" cy="2328287"/>
          </a:xfrm>
          <a:prstGeom prst="rect">
            <a:avLst/>
          </a:prstGeom>
        </p:spPr>
      </p:pic>
      <p:pic>
        <p:nvPicPr>
          <p:cNvPr id="6" name="Imagen 5">
            <a:extLst>
              <a:ext uri="{FF2B5EF4-FFF2-40B4-BE49-F238E27FC236}">
                <a16:creationId xmlns:a16="http://schemas.microsoft.com/office/drawing/2014/main" id="{D61F78F8-9821-7D4E-86B0-3F079EF83317}"/>
              </a:ext>
            </a:extLst>
          </p:cNvPr>
          <p:cNvPicPr>
            <a:picLocks noChangeAspect="1"/>
          </p:cNvPicPr>
          <p:nvPr/>
        </p:nvPicPr>
        <p:blipFill>
          <a:blip r:embed="rId3"/>
          <a:srcRect/>
          <a:stretch/>
        </p:blipFill>
        <p:spPr>
          <a:xfrm>
            <a:off x="5922701" y="2997618"/>
            <a:ext cx="2714660" cy="2679405"/>
          </a:xfrm>
          <a:prstGeom prst="rect">
            <a:avLst/>
          </a:prstGeom>
        </p:spPr>
      </p:pic>
    </p:spTree>
    <p:extLst>
      <p:ext uri="{BB962C8B-B14F-4D97-AF65-F5344CB8AC3E}">
        <p14:creationId xmlns:p14="http://schemas.microsoft.com/office/powerpoint/2010/main" val="37630239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8CD80B9B-8979-CF44-B180-EC9F9A38066F}"/>
              </a:ext>
            </a:extLst>
          </p:cNvPr>
          <p:cNvSpPr>
            <a:spLocks noGrp="1"/>
          </p:cNvSpPr>
          <p:nvPr>
            <p:ph type="sldNum" sz="quarter" idx="12"/>
          </p:nvPr>
        </p:nvSpPr>
        <p:spPr/>
        <p:txBody>
          <a:bodyPr/>
          <a:lstStyle/>
          <a:p>
            <a:fld id="{00BEC3E0-57B4-914B-9277-0A781F130C5C}" type="slidenum">
              <a:rPr lang="es-ES" smtClean="0"/>
              <a:pPr/>
              <a:t>27</a:t>
            </a:fld>
            <a:endParaRPr lang="es-ES" dirty="0"/>
          </a:p>
        </p:txBody>
      </p:sp>
      <p:sp>
        <p:nvSpPr>
          <p:cNvPr id="6" name="Título 1">
            <a:extLst>
              <a:ext uri="{FF2B5EF4-FFF2-40B4-BE49-F238E27FC236}">
                <a16:creationId xmlns:a16="http://schemas.microsoft.com/office/drawing/2014/main" id="{47EB7B44-88C9-724C-8B89-7881157B41ED}"/>
              </a:ext>
            </a:extLst>
          </p:cNvPr>
          <p:cNvSpPr txBox="1">
            <a:spLocks/>
          </p:cNvSpPr>
          <p:nvPr/>
        </p:nvSpPr>
        <p:spPr>
          <a:xfrm>
            <a:off x="1693068" y="1041400"/>
            <a:ext cx="8805863"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s-ES" altLang="es-ES" sz="5000" dirty="0">
                <a:solidFill>
                  <a:schemeClr val="accent1"/>
                </a:solidFill>
              </a:rPr>
              <a:t>¿CÓMO ACTÚA LA COMPASIÓN?</a:t>
            </a:r>
            <a:endParaRPr lang="es-ES" sz="5000" dirty="0">
              <a:solidFill>
                <a:schemeClr val="accent1"/>
              </a:solidFill>
            </a:endParaRPr>
          </a:p>
        </p:txBody>
      </p:sp>
      <p:pic>
        <p:nvPicPr>
          <p:cNvPr id="8" name="Imagen 7">
            <a:extLst>
              <a:ext uri="{FF2B5EF4-FFF2-40B4-BE49-F238E27FC236}">
                <a16:creationId xmlns:a16="http://schemas.microsoft.com/office/drawing/2014/main" id="{BF370CED-C350-ED43-8FE2-1A1E9EF11E91}"/>
              </a:ext>
            </a:extLst>
          </p:cNvPr>
          <p:cNvPicPr>
            <a:picLocks noChangeAspect="1"/>
          </p:cNvPicPr>
          <p:nvPr/>
        </p:nvPicPr>
        <p:blipFill>
          <a:blip r:embed="rId2"/>
          <a:srcRect/>
          <a:stretch/>
        </p:blipFill>
        <p:spPr>
          <a:xfrm>
            <a:off x="3909059" y="2594078"/>
            <a:ext cx="3811775" cy="3762272"/>
          </a:xfrm>
          <a:prstGeom prst="rect">
            <a:avLst/>
          </a:prstGeom>
        </p:spPr>
      </p:pic>
    </p:spTree>
    <p:extLst>
      <p:ext uri="{BB962C8B-B14F-4D97-AF65-F5344CB8AC3E}">
        <p14:creationId xmlns:p14="http://schemas.microsoft.com/office/powerpoint/2010/main" val="3207390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EC248D-5C33-8440-A6D9-967D751DA725}"/>
              </a:ext>
            </a:extLst>
          </p:cNvPr>
          <p:cNvSpPr>
            <a:spLocks noGrp="1"/>
          </p:cNvSpPr>
          <p:nvPr>
            <p:ph type="title"/>
          </p:nvPr>
        </p:nvSpPr>
        <p:spPr>
          <a:xfrm>
            <a:off x="0" y="572619"/>
            <a:ext cx="12192000" cy="1538662"/>
          </a:xfrm>
        </p:spPr>
        <p:txBody>
          <a:bodyPr>
            <a:normAutofit/>
          </a:bodyPr>
          <a:lstStyle/>
          <a:p>
            <a:r>
              <a:rPr lang="es-ES" altLang="es-ES" dirty="0">
                <a:solidFill>
                  <a:schemeClr val="accent1"/>
                </a:solidFill>
              </a:rPr>
              <a:t>MECANISMOS ESPECIFICOS </a:t>
            </a:r>
            <a:br>
              <a:rPr lang="es-ES" altLang="es-ES" dirty="0">
                <a:solidFill>
                  <a:schemeClr val="accent1"/>
                </a:solidFill>
              </a:rPr>
            </a:br>
            <a:r>
              <a:rPr lang="es-ES" altLang="es-ES" dirty="0">
                <a:solidFill>
                  <a:schemeClr val="accent1"/>
                </a:solidFill>
              </a:rPr>
              <a:t>DE LA COMPASION (I)</a:t>
            </a:r>
            <a:endParaRPr lang="es-ES" dirty="0">
              <a:solidFill>
                <a:schemeClr val="accent1"/>
              </a:solidFill>
            </a:endParaRPr>
          </a:p>
        </p:txBody>
      </p:sp>
      <p:sp>
        <p:nvSpPr>
          <p:cNvPr id="4" name="Marcador de contenido 3">
            <a:extLst>
              <a:ext uri="{FF2B5EF4-FFF2-40B4-BE49-F238E27FC236}">
                <a16:creationId xmlns:a16="http://schemas.microsoft.com/office/drawing/2014/main" id="{8053350E-B556-4546-8F71-5995B76380CD}"/>
              </a:ext>
            </a:extLst>
          </p:cNvPr>
          <p:cNvSpPr>
            <a:spLocks noGrp="1"/>
          </p:cNvSpPr>
          <p:nvPr>
            <p:ph sz="half" idx="2"/>
          </p:nvPr>
        </p:nvSpPr>
        <p:spPr>
          <a:xfrm>
            <a:off x="1855694" y="2111281"/>
            <a:ext cx="9498106" cy="4498975"/>
          </a:xfrm>
        </p:spPr>
        <p:txBody>
          <a:bodyPr>
            <a:normAutofit/>
          </a:bodyPr>
          <a:lstStyle/>
          <a:p>
            <a:endParaRPr lang="es-ES" dirty="0"/>
          </a:p>
          <a:p>
            <a:r>
              <a:rPr lang="es-ES" dirty="0"/>
              <a:t> 1.- DISMINUCIÓN DE LA AUTOCRÍTICA</a:t>
            </a:r>
          </a:p>
          <a:p>
            <a:endParaRPr lang="es-ES" dirty="0"/>
          </a:p>
          <a:p>
            <a:r>
              <a:rPr lang="es-ES" dirty="0"/>
              <a:t> 2.- DISMINUCIÓN DE LAS RUMIACIONES</a:t>
            </a:r>
          </a:p>
          <a:p>
            <a:endParaRPr lang="es-ES" dirty="0"/>
          </a:p>
          <a:p>
            <a:r>
              <a:rPr lang="es-ES" dirty="0"/>
              <a:t> 3.- REPERCEPCIÓN DE LOS SUCESOS VITALES NEGATIVOS</a:t>
            </a:r>
          </a:p>
          <a:p>
            <a:endParaRPr lang="es-ES" dirty="0"/>
          </a:p>
          <a:p>
            <a:r>
              <a:rPr lang="es-ES" dirty="0"/>
              <a:t> 4.- REGULACIÓN DE LAS EMOCIONES </a:t>
            </a:r>
          </a:p>
        </p:txBody>
      </p:sp>
      <p:sp>
        <p:nvSpPr>
          <p:cNvPr id="5" name="Marcador de número de diapositiva 4">
            <a:extLst>
              <a:ext uri="{FF2B5EF4-FFF2-40B4-BE49-F238E27FC236}">
                <a16:creationId xmlns:a16="http://schemas.microsoft.com/office/drawing/2014/main" id="{7D3016C9-2107-514E-B738-F9A6DDFA7918}"/>
              </a:ext>
            </a:extLst>
          </p:cNvPr>
          <p:cNvSpPr>
            <a:spLocks noGrp="1"/>
          </p:cNvSpPr>
          <p:nvPr>
            <p:ph type="sldNum" sz="quarter" idx="12"/>
          </p:nvPr>
        </p:nvSpPr>
        <p:spPr/>
        <p:txBody>
          <a:bodyPr/>
          <a:lstStyle/>
          <a:p>
            <a:fld id="{00BEC3E0-57B4-914B-9277-0A781F130C5C}" type="slidenum">
              <a:rPr lang="es-ES" smtClean="0"/>
              <a:t>28</a:t>
            </a:fld>
            <a:endParaRPr lang="es-ES"/>
          </a:p>
        </p:txBody>
      </p:sp>
      <p:pic>
        <p:nvPicPr>
          <p:cNvPr id="6" name="Imagen 5">
            <a:extLst>
              <a:ext uri="{FF2B5EF4-FFF2-40B4-BE49-F238E27FC236}">
                <a16:creationId xmlns:a16="http://schemas.microsoft.com/office/drawing/2014/main" id="{CAEABE6D-7814-8341-B8B4-23DB9C644A37}"/>
              </a:ext>
            </a:extLst>
          </p:cNvPr>
          <p:cNvPicPr>
            <a:picLocks noChangeAspect="1"/>
          </p:cNvPicPr>
          <p:nvPr/>
        </p:nvPicPr>
        <p:blipFill>
          <a:blip r:embed="rId3"/>
          <a:stretch>
            <a:fillRect/>
          </a:stretch>
        </p:blipFill>
        <p:spPr>
          <a:xfrm>
            <a:off x="9700895" y="2000062"/>
            <a:ext cx="1880870" cy="1897739"/>
          </a:xfrm>
          <a:prstGeom prst="rect">
            <a:avLst/>
          </a:prstGeom>
        </p:spPr>
      </p:pic>
      <p:pic>
        <p:nvPicPr>
          <p:cNvPr id="7" name="Imagen 6">
            <a:extLst>
              <a:ext uri="{FF2B5EF4-FFF2-40B4-BE49-F238E27FC236}">
                <a16:creationId xmlns:a16="http://schemas.microsoft.com/office/drawing/2014/main" id="{B83A556C-54F1-6545-AF53-42AD8BAB97E2}"/>
              </a:ext>
            </a:extLst>
          </p:cNvPr>
          <p:cNvPicPr>
            <a:picLocks noChangeAspect="1"/>
          </p:cNvPicPr>
          <p:nvPr/>
        </p:nvPicPr>
        <p:blipFill>
          <a:blip r:embed="rId4"/>
          <a:stretch>
            <a:fillRect/>
          </a:stretch>
        </p:blipFill>
        <p:spPr>
          <a:xfrm>
            <a:off x="9449776" y="3897801"/>
            <a:ext cx="2131989" cy="2104301"/>
          </a:xfrm>
          <a:prstGeom prst="rect">
            <a:avLst/>
          </a:prstGeom>
        </p:spPr>
      </p:pic>
    </p:spTree>
    <p:extLst>
      <p:ext uri="{BB962C8B-B14F-4D97-AF65-F5344CB8AC3E}">
        <p14:creationId xmlns:p14="http://schemas.microsoft.com/office/powerpoint/2010/main" val="28964950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8CD80B9B-8979-CF44-B180-EC9F9A38066F}"/>
              </a:ext>
            </a:extLst>
          </p:cNvPr>
          <p:cNvSpPr>
            <a:spLocks noGrp="1"/>
          </p:cNvSpPr>
          <p:nvPr>
            <p:ph type="sldNum" sz="quarter" idx="12"/>
          </p:nvPr>
        </p:nvSpPr>
        <p:spPr/>
        <p:txBody>
          <a:bodyPr/>
          <a:lstStyle/>
          <a:p>
            <a:fld id="{00BEC3E0-57B4-914B-9277-0A781F130C5C}" type="slidenum">
              <a:rPr lang="es-ES" smtClean="0"/>
              <a:pPr/>
              <a:t>29</a:t>
            </a:fld>
            <a:endParaRPr lang="es-ES" dirty="0"/>
          </a:p>
        </p:txBody>
      </p:sp>
      <p:sp>
        <p:nvSpPr>
          <p:cNvPr id="6" name="Título 1">
            <a:extLst>
              <a:ext uri="{FF2B5EF4-FFF2-40B4-BE49-F238E27FC236}">
                <a16:creationId xmlns:a16="http://schemas.microsoft.com/office/drawing/2014/main" id="{47EB7B44-88C9-724C-8B89-7881157B41ED}"/>
              </a:ext>
            </a:extLst>
          </p:cNvPr>
          <p:cNvSpPr txBox="1">
            <a:spLocks/>
          </p:cNvSpPr>
          <p:nvPr/>
        </p:nvSpPr>
        <p:spPr>
          <a:xfrm>
            <a:off x="0" y="501650"/>
            <a:ext cx="12192000"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br>
              <a:rPr lang="es-ES" altLang="es-ES" sz="5000" dirty="0">
                <a:solidFill>
                  <a:schemeClr val="accent1"/>
                </a:solidFill>
              </a:rPr>
            </a:br>
            <a:r>
              <a:rPr lang="es-ES" altLang="es-ES" sz="5000" dirty="0">
                <a:solidFill>
                  <a:schemeClr val="accent1"/>
                </a:solidFill>
              </a:rPr>
              <a:t>EFICACIA DE LA COMPASIÓN</a:t>
            </a:r>
            <a:endParaRPr lang="es-ES" sz="5000" dirty="0">
              <a:solidFill>
                <a:schemeClr val="accent1"/>
              </a:solidFill>
            </a:endParaRPr>
          </a:p>
        </p:txBody>
      </p:sp>
      <p:pic>
        <p:nvPicPr>
          <p:cNvPr id="5" name="Imagen 4">
            <a:extLst>
              <a:ext uri="{FF2B5EF4-FFF2-40B4-BE49-F238E27FC236}">
                <a16:creationId xmlns:a16="http://schemas.microsoft.com/office/drawing/2014/main" id="{19910415-0144-1049-94C6-6BB820F675AD}"/>
              </a:ext>
            </a:extLst>
          </p:cNvPr>
          <p:cNvPicPr>
            <a:picLocks noChangeAspect="1"/>
          </p:cNvPicPr>
          <p:nvPr/>
        </p:nvPicPr>
        <p:blipFill>
          <a:blip r:embed="rId2"/>
          <a:srcRect/>
          <a:stretch/>
        </p:blipFill>
        <p:spPr>
          <a:xfrm>
            <a:off x="3909059" y="2594078"/>
            <a:ext cx="3811775" cy="3762272"/>
          </a:xfrm>
          <a:prstGeom prst="rect">
            <a:avLst/>
          </a:prstGeom>
        </p:spPr>
      </p:pic>
    </p:spTree>
    <p:extLst>
      <p:ext uri="{BB962C8B-B14F-4D97-AF65-F5344CB8AC3E}">
        <p14:creationId xmlns:p14="http://schemas.microsoft.com/office/powerpoint/2010/main" val="37620971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645985F-0969-8442-951F-1121990227B5}"/>
              </a:ext>
            </a:extLst>
          </p:cNvPr>
          <p:cNvSpPr>
            <a:spLocks noGrp="1"/>
          </p:cNvSpPr>
          <p:nvPr>
            <p:ph type="title"/>
          </p:nvPr>
        </p:nvSpPr>
        <p:spPr>
          <a:xfrm>
            <a:off x="1851660" y="365125"/>
            <a:ext cx="7676162" cy="1325563"/>
          </a:xfrm>
        </p:spPr>
        <p:txBody>
          <a:bodyPr/>
          <a:lstStyle/>
          <a:p>
            <a:r>
              <a:rPr lang="es-ES" dirty="0"/>
              <a:t>EFICACIA DE LA COMPASIÓN</a:t>
            </a:r>
            <a:br>
              <a:rPr lang="es-ES" dirty="0"/>
            </a:br>
            <a:r>
              <a:rPr lang="es-ES" sz="3000" dirty="0">
                <a:solidFill>
                  <a:schemeClr val="tx2"/>
                </a:solidFill>
              </a:rPr>
              <a:t>(Población clínica y sanos)</a:t>
            </a:r>
          </a:p>
        </p:txBody>
      </p:sp>
      <p:sp>
        <p:nvSpPr>
          <p:cNvPr id="4" name="Marcador de contenido 3">
            <a:extLst>
              <a:ext uri="{FF2B5EF4-FFF2-40B4-BE49-F238E27FC236}">
                <a16:creationId xmlns:a16="http://schemas.microsoft.com/office/drawing/2014/main" id="{C439044D-7DEA-6843-85B9-CE8AE0C3D322}"/>
              </a:ext>
            </a:extLst>
          </p:cNvPr>
          <p:cNvSpPr>
            <a:spLocks noGrp="1"/>
          </p:cNvSpPr>
          <p:nvPr>
            <p:ph sz="half" idx="2"/>
          </p:nvPr>
        </p:nvSpPr>
        <p:spPr>
          <a:xfrm>
            <a:off x="1851660" y="1690688"/>
            <a:ext cx="9502140" cy="4498975"/>
          </a:xfrm>
        </p:spPr>
        <p:txBody>
          <a:bodyPr>
            <a:noAutofit/>
          </a:bodyPr>
          <a:lstStyle/>
          <a:p>
            <a:endParaRPr lang="es-ES" b="1" dirty="0">
              <a:solidFill>
                <a:schemeClr val="accent1"/>
              </a:solidFill>
            </a:endParaRPr>
          </a:p>
          <a:p>
            <a:r>
              <a:rPr lang="es-ES" dirty="0"/>
              <a:t>Mejoras en bienestar psicológico (</a:t>
            </a:r>
            <a:r>
              <a:rPr lang="es-ES" dirty="0" err="1"/>
              <a:t>Kirby</a:t>
            </a:r>
            <a:r>
              <a:rPr lang="es-ES" dirty="0"/>
              <a:t>, 2017; </a:t>
            </a:r>
            <a:r>
              <a:rPr lang="es-ES" dirty="0" err="1"/>
              <a:t>Kirby</a:t>
            </a:r>
            <a:r>
              <a:rPr lang="es-ES" dirty="0"/>
              <a:t> et al., 2017; </a:t>
            </a:r>
            <a:r>
              <a:rPr lang="es-ES" dirty="0" err="1"/>
              <a:t>Zessin</a:t>
            </a:r>
            <a:r>
              <a:rPr lang="es-ES" dirty="0"/>
              <a:t> et al., 2015).</a:t>
            </a:r>
          </a:p>
          <a:p>
            <a:endParaRPr lang="es-ES" dirty="0"/>
          </a:p>
          <a:p>
            <a:r>
              <a:rPr lang="es-ES" dirty="0"/>
              <a:t>Predictor de salud física y conductas saludables (Phillips y </a:t>
            </a:r>
            <a:r>
              <a:rPr lang="es-ES" dirty="0" err="1"/>
              <a:t>Hine</a:t>
            </a:r>
            <a:r>
              <a:rPr lang="es-ES" dirty="0"/>
              <a:t>, 2021).</a:t>
            </a:r>
          </a:p>
          <a:p>
            <a:pPr marL="0" indent="0">
              <a:buNone/>
            </a:pPr>
            <a:endParaRPr lang="es-ES" dirty="0"/>
          </a:p>
          <a:p>
            <a:r>
              <a:rPr lang="es-ES" dirty="0"/>
              <a:t>Reducción autocrítica frente a grupos controles (efectos moderados) (</a:t>
            </a:r>
            <a:r>
              <a:rPr lang="es-ES" dirty="0" err="1"/>
              <a:t>Wakelin</a:t>
            </a:r>
            <a:r>
              <a:rPr lang="es-ES" dirty="0"/>
              <a:t> et al., 2021)</a:t>
            </a:r>
          </a:p>
          <a:p>
            <a:endParaRPr lang="es-ES" dirty="0"/>
          </a:p>
          <a:p>
            <a:r>
              <a:rPr lang="es-ES" dirty="0"/>
              <a:t>Mejora de la autoestima (</a:t>
            </a:r>
            <a:r>
              <a:rPr lang="es-ES" dirty="0" err="1"/>
              <a:t>Thomason</a:t>
            </a:r>
            <a:r>
              <a:rPr lang="es-ES" dirty="0"/>
              <a:t> y </a:t>
            </a:r>
            <a:r>
              <a:rPr lang="es-ES" dirty="0" err="1"/>
              <a:t>Moghaddam</a:t>
            </a:r>
            <a:r>
              <a:rPr lang="es-ES" dirty="0"/>
              <a:t>, 2021) </a:t>
            </a:r>
          </a:p>
        </p:txBody>
      </p:sp>
      <p:sp>
        <p:nvSpPr>
          <p:cNvPr id="2" name="Marcador de número de diapositiva 1">
            <a:extLst>
              <a:ext uri="{FF2B5EF4-FFF2-40B4-BE49-F238E27FC236}">
                <a16:creationId xmlns:a16="http://schemas.microsoft.com/office/drawing/2014/main" id="{3968246F-631A-5649-B3B6-142A8A5A48E3}"/>
              </a:ext>
            </a:extLst>
          </p:cNvPr>
          <p:cNvSpPr>
            <a:spLocks noGrp="1"/>
          </p:cNvSpPr>
          <p:nvPr>
            <p:ph type="sldNum" sz="quarter" idx="12"/>
          </p:nvPr>
        </p:nvSpPr>
        <p:spPr/>
        <p:txBody>
          <a:bodyPr/>
          <a:lstStyle/>
          <a:p>
            <a:fld id="{00BEC3E0-57B4-914B-9277-0A781F130C5C}" type="slidenum">
              <a:rPr lang="es-ES" smtClean="0"/>
              <a:t>30</a:t>
            </a:fld>
            <a:endParaRPr lang="es-ES" dirty="0"/>
          </a:p>
        </p:txBody>
      </p:sp>
    </p:spTree>
    <p:extLst>
      <p:ext uri="{BB962C8B-B14F-4D97-AF65-F5344CB8AC3E}">
        <p14:creationId xmlns:p14="http://schemas.microsoft.com/office/powerpoint/2010/main" val="2779385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BAA0590-6DB8-A04A-A49A-311378D1B494}"/>
              </a:ext>
            </a:extLst>
          </p:cNvPr>
          <p:cNvSpPr>
            <a:spLocks noGrp="1"/>
          </p:cNvSpPr>
          <p:nvPr>
            <p:ph type="title"/>
          </p:nvPr>
        </p:nvSpPr>
        <p:spPr/>
        <p:txBody>
          <a:bodyPr>
            <a:normAutofit/>
          </a:bodyPr>
          <a:lstStyle/>
          <a:p>
            <a:r>
              <a:rPr lang="es-ES" dirty="0"/>
              <a:t>EFICACIA DE LA COMPASIÓN EN ENFERMEDADES (I)</a:t>
            </a:r>
          </a:p>
        </p:txBody>
      </p:sp>
      <p:sp>
        <p:nvSpPr>
          <p:cNvPr id="2" name="Marcador de contenido 1">
            <a:extLst>
              <a:ext uri="{FF2B5EF4-FFF2-40B4-BE49-F238E27FC236}">
                <a16:creationId xmlns:a16="http://schemas.microsoft.com/office/drawing/2014/main" id="{288353EB-AC03-8043-9D0A-CB95D6A57ECF}"/>
              </a:ext>
            </a:extLst>
          </p:cNvPr>
          <p:cNvSpPr>
            <a:spLocks noGrp="1"/>
          </p:cNvSpPr>
          <p:nvPr>
            <p:ph sz="half" idx="2"/>
          </p:nvPr>
        </p:nvSpPr>
        <p:spPr/>
        <p:txBody>
          <a:bodyPr>
            <a:noAutofit/>
          </a:bodyPr>
          <a:lstStyle/>
          <a:p>
            <a:r>
              <a:rPr lang="es-ES" dirty="0"/>
              <a:t> Compasión y </a:t>
            </a:r>
            <a:r>
              <a:rPr lang="es-ES" dirty="0" err="1"/>
              <a:t>mindfulness</a:t>
            </a:r>
            <a:r>
              <a:rPr lang="es-ES" dirty="0"/>
              <a:t> no producen exactamente los mismos resultados</a:t>
            </a:r>
          </a:p>
          <a:p>
            <a:r>
              <a:rPr lang="es-ES" dirty="0"/>
              <a:t> Su asociación es más beneficiosa que cualquiera de ellos de formas aislada</a:t>
            </a:r>
          </a:p>
          <a:p>
            <a:r>
              <a:rPr lang="es-ES" dirty="0"/>
              <a:t> Compasión es especialmente útil en:</a:t>
            </a:r>
          </a:p>
          <a:p>
            <a:pPr lvl="1">
              <a:buFont typeface="Arial" panose="020B0604020202020204" pitchFamily="34" charset="0"/>
              <a:buChar char="•"/>
            </a:pPr>
            <a:r>
              <a:rPr lang="es-ES" sz="2400" dirty="0"/>
              <a:t>Depresión</a:t>
            </a:r>
          </a:p>
          <a:p>
            <a:pPr lvl="1">
              <a:buFont typeface="Arial" panose="020B0604020202020204" pitchFamily="34" charset="0"/>
              <a:buChar char="•"/>
            </a:pPr>
            <a:r>
              <a:rPr lang="es-ES" sz="2400" dirty="0"/>
              <a:t>Personas con alta auto-crítica</a:t>
            </a:r>
          </a:p>
          <a:p>
            <a:pPr lvl="1">
              <a:buFont typeface="Arial" panose="020B0604020202020204" pitchFamily="34" charset="0"/>
              <a:buChar char="•"/>
            </a:pPr>
            <a:r>
              <a:rPr lang="es-ES" sz="2400" dirty="0"/>
              <a:t>trastornos relacionados con conflictos</a:t>
            </a:r>
          </a:p>
          <a:p>
            <a:pPr lvl="1">
              <a:buFont typeface="Arial" panose="020B0604020202020204" pitchFamily="34" charset="0"/>
              <a:buChar char="•"/>
            </a:pPr>
            <a:r>
              <a:rPr lang="es-ES" sz="2400" dirty="0"/>
              <a:t>estrés interpersonales como ansiedad social</a:t>
            </a:r>
          </a:p>
          <a:p>
            <a:pPr lvl="1">
              <a:buFont typeface="Arial" panose="020B0604020202020204" pitchFamily="34" charset="0"/>
              <a:buChar char="•"/>
            </a:pPr>
            <a:r>
              <a:rPr lang="es-ES" sz="2400" dirty="0"/>
              <a:t>conflictos de pareja</a:t>
            </a:r>
          </a:p>
          <a:p>
            <a:pPr lvl="1">
              <a:buFont typeface="Arial" panose="020B0604020202020204" pitchFamily="34" charset="0"/>
              <a:buChar char="•"/>
            </a:pPr>
            <a:r>
              <a:rPr lang="es-ES" sz="2400" dirty="0"/>
              <a:t> síndrome del cuidador y todos los trastornos que cursan con ira</a:t>
            </a:r>
          </a:p>
        </p:txBody>
      </p:sp>
      <p:sp>
        <p:nvSpPr>
          <p:cNvPr id="3" name="Marcador de número de diapositiva 2">
            <a:extLst>
              <a:ext uri="{FF2B5EF4-FFF2-40B4-BE49-F238E27FC236}">
                <a16:creationId xmlns:a16="http://schemas.microsoft.com/office/drawing/2014/main" id="{9CB5B7D0-8D20-F543-B692-CA4D5214ED32}"/>
              </a:ext>
            </a:extLst>
          </p:cNvPr>
          <p:cNvSpPr>
            <a:spLocks noGrp="1"/>
          </p:cNvSpPr>
          <p:nvPr>
            <p:ph type="sldNum" sz="quarter" idx="12"/>
          </p:nvPr>
        </p:nvSpPr>
        <p:spPr/>
        <p:txBody>
          <a:bodyPr/>
          <a:lstStyle/>
          <a:p>
            <a:fld id="{00BEC3E0-57B4-914B-9277-0A781F130C5C}" type="slidenum">
              <a:rPr lang="es-ES" smtClean="0"/>
              <a:t>31</a:t>
            </a:fld>
            <a:endParaRPr lang="es-ES" dirty="0"/>
          </a:p>
        </p:txBody>
      </p:sp>
      <p:pic>
        <p:nvPicPr>
          <p:cNvPr id="6" name="Imagen 5">
            <a:extLst>
              <a:ext uri="{FF2B5EF4-FFF2-40B4-BE49-F238E27FC236}">
                <a16:creationId xmlns:a16="http://schemas.microsoft.com/office/drawing/2014/main" id="{C92E5B40-A1A5-BF43-B1A4-A25C1AA27D05}"/>
              </a:ext>
            </a:extLst>
          </p:cNvPr>
          <p:cNvPicPr>
            <a:picLocks noChangeAspect="1"/>
          </p:cNvPicPr>
          <p:nvPr/>
        </p:nvPicPr>
        <p:blipFill>
          <a:blip r:embed="rId2"/>
          <a:stretch>
            <a:fillRect/>
          </a:stretch>
        </p:blipFill>
        <p:spPr>
          <a:xfrm>
            <a:off x="8874760" y="3152776"/>
            <a:ext cx="3007360" cy="2968303"/>
          </a:xfrm>
          <a:prstGeom prst="rect">
            <a:avLst/>
          </a:prstGeom>
        </p:spPr>
      </p:pic>
    </p:spTree>
    <p:extLst>
      <p:ext uri="{BB962C8B-B14F-4D97-AF65-F5344CB8AC3E}">
        <p14:creationId xmlns:p14="http://schemas.microsoft.com/office/powerpoint/2010/main" val="1741852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9FCCF5-77BC-8D4F-976F-209E6B4E93FA}"/>
              </a:ext>
            </a:extLst>
          </p:cNvPr>
          <p:cNvSpPr>
            <a:spLocks noGrp="1"/>
          </p:cNvSpPr>
          <p:nvPr>
            <p:ph type="title"/>
          </p:nvPr>
        </p:nvSpPr>
        <p:spPr>
          <a:xfrm>
            <a:off x="1751188" y="666656"/>
            <a:ext cx="8689622" cy="1325563"/>
          </a:xfrm>
        </p:spPr>
        <p:txBody>
          <a:bodyPr/>
          <a:lstStyle/>
          <a:p>
            <a:r>
              <a:rPr lang="es-ES" dirty="0">
                <a:solidFill>
                  <a:schemeClr val="accent1"/>
                </a:solidFill>
              </a:rPr>
              <a:t>EFICACIA COMPASIÓN EN ENFERMEDADES (II)</a:t>
            </a:r>
          </a:p>
        </p:txBody>
      </p:sp>
      <p:sp>
        <p:nvSpPr>
          <p:cNvPr id="4" name="Marcador de contenido 3">
            <a:extLst>
              <a:ext uri="{FF2B5EF4-FFF2-40B4-BE49-F238E27FC236}">
                <a16:creationId xmlns:a16="http://schemas.microsoft.com/office/drawing/2014/main" id="{A91D7437-C7A4-4745-9DFE-1843377C9FAE}"/>
              </a:ext>
            </a:extLst>
          </p:cNvPr>
          <p:cNvSpPr>
            <a:spLocks noGrp="1"/>
          </p:cNvSpPr>
          <p:nvPr>
            <p:ph sz="half" idx="2"/>
          </p:nvPr>
        </p:nvSpPr>
        <p:spPr>
          <a:xfrm>
            <a:off x="1751188" y="2291697"/>
            <a:ext cx="8689623" cy="4064653"/>
          </a:xfrm>
        </p:spPr>
        <p:txBody>
          <a:bodyPr>
            <a:noAutofit/>
          </a:bodyPr>
          <a:lstStyle/>
          <a:p>
            <a:r>
              <a:rPr lang="es-ES" b="1" dirty="0">
                <a:solidFill>
                  <a:schemeClr val="accent1"/>
                </a:solidFill>
              </a:rPr>
              <a:t> Dolor crónico y enfermedades médicas crónicas:</a:t>
            </a:r>
          </a:p>
          <a:p>
            <a:pPr lvl="1">
              <a:buFont typeface="Arial" panose="020B0604020202020204" pitchFamily="34" charset="0"/>
              <a:buChar char="•"/>
            </a:pPr>
            <a:r>
              <a:rPr lang="es-ES" dirty="0"/>
              <a:t>Permitiría una mejor adaptación y disminuiría la </a:t>
            </a:r>
            <a:r>
              <a:rPr lang="es-ES" dirty="0" err="1"/>
              <a:t>catastrofización</a:t>
            </a:r>
            <a:endParaRPr lang="es-ES" dirty="0"/>
          </a:p>
          <a:p>
            <a:pPr lvl="1">
              <a:buFont typeface="Arial" panose="020B0604020202020204" pitchFamily="34" charset="0"/>
              <a:buChar char="•"/>
            </a:pPr>
            <a:r>
              <a:rPr lang="es-ES" dirty="0"/>
              <a:t>Por medio de &gt; aceptación, conductas de auto-cuidado, sentirse comprendido y conexión, y reducción de la autocrítica (Austin et al., 2021).</a:t>
            </a:r>
          </a:p>
          <a:p>
            <a:r>
              <a:rPr lang="es-ES" b="1" dirty="0">
                <a:solidFill>
                  <a:schemeClr val="accent1"/>
                </a:solidFill>
              </a:rPr>
              <a:t> Trastornos de la conducta alimentaria</a:t>
            </a:r>
          </a:p>
          <a:p>
            <a:pPr lvl="1">
              <a:buFont typeface="Arial" panose="020B0604020202020204" pitchFamily="34" charset="0"/>
              <a:buChar char="•"/>
            </a:pPr>
            <a:r>
              <a:rPr lang="es-ES" dirty="0"/>
              <a:t>Autocompasión como estrategia de RE adaptativa, clave para la prevención (</a:t>
            </a:r>
            <a:r>
              <a:rPr lang="es-ES" dirty="0" err="1"/>
              <a:t>Linardon</a:t>
            </a:r>
            <a:r>
              <a:rPr lang="es-ES" dirty="0"/>
              <a:t> et al., 2018; </a:t>
            </a:r>
            <a:r>
              <a:rPr lang="es-ES" dirty="0" err="1"/>
              <a:t>Turk</a:t>
            </a:r>
            <a:r>
              <a:rPr lang="es-ES" dirty="0"/>
              <a:t> y </a:t>
            </a:r>
            <a:r>
              <a:rPr lang="es-ES" dirty="0" err="1"/>
              <a:t>Waller</a:t>
            </a:r>
            <a:r>
              <a:rPr lang="es-ES" dirty="0"/>
              <a:t>, 2020)</a:t>
            </a:r>
          </a:p>
          <a:p>
            <a:r>
              <a:rPr lang="es-ES" b="1" dirty="0">
                <a:solidFill>
                  <a:schemeClr val="accent1"/>
                </a:solidFill>
              </a:rPr>
              <a:t> Traumas psicológicos infantiles: </a:t>
            </a:r>
            <a:r>
              <a:rPr lang="es-ES" dirty="0" err="1"/>
              <a:t>Repercepción</a:t>
            </a:r>
            <a:r>
              <a:rPr lang="es-ES" dirty="0"/>
              <a:t> positiva</a:t>
            </a:r>
          </a:p>
        </p:txBody>
      </p:sp>
      <p:sp>
        <p:nvSpPr>
          <p:cNvPr id="5" name="Marcador de número de diapositiva 4">
            <a:extLst>
              <a:ext uri="{FF2B5EF4-FFF2-40B4-BE49-F238E27FC236}">
                <a16:creationId xmlns:a16="http://schemas.microsoft.com/office/drawing/2014/main" id="{C811C81D-5A6A-BD46-B46A-AC5464321733}"/>
              </a:ext>
            </a:extLst>
          </p:cNvPr>
          <p:cNvSpPr>
            <a:spLocks noGrp="1"/>
          </p:cNvSpPr>
          <p:nvPr>
            <p:ph type="sldNum" sz="quarter" idx="12"/>
          </p:nvPr>
        </p:nvSpPr>
        <p:spPr/>
        <p:txBody>
          <a:bodyPr/>
          <a:lstStyle/>
          <a:p>
            <a:fld id="{00BEC3E0-57B4-914B-9277-0A781F130C5C}" type="slidenum">
              <a:rPr lang="es-ES" smtClean="0"/>
              <a:t>32</a:t>
            </a:fld>
            <a:endParaRPr lang="es-ES"/>
          </a:p>
        </p:txBody>
      </p:sp>
      <p:pic>
        <p:nvPicPr>
          <p:cNvPr id="6" name="Imagen 5">
            <a:extLst>
              <a:ext uri="{FF2B5EF4-FFF2-40B4-BE49-F238E27FC236}">
                <a16:creationId xmlns:a16="http://schemas.microsoft.com/office/drawing/2014/main" id="{82B0D045-43BF-6A4F-A4CC-BD8C11E7B56C}"/>
              </a:ext>
            </a:extLst>
          </p:cNvPr>
          <p:cNvPicPr>
            <a:picLocks noChangeAspect="1"/>
          </p:cNvPicPr>
          <p:nvPr/>
        </p:nvPicPr>
        <p:blipFill>
          <a:blip r:embed="rId3"/>
          <a:stretch>
            <a:fillRect/>
          </a:stretch>
        </p:blipFill>
        <p:spPr>
          <a:xfrm>
            <a:off x="9446260" y="3429000"/>
            <a:ext cx="2479040" cy="2446844"/>
          </a:xfrm>
          <a:prstGeom prst="rect">
            <a:avLst/>
          </a:prstGeom>
        </p:spPr>
      </p:pic>
    </p:spTree>
    <p:extLst>
      <p:ext uri="{BB962C8B-B14F-4D97-AF65-F5344CB8AC3E}">
        <p14:creationId xmlns:p14="http://schemas.microsoft.com/office/powerpoint/2010/main" val="7890691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63EE2BD6-1A44-F643-A3E1-3189A69435A5}"/>
              </a:ext>
            </a:extLst>
          </p:cNvPr>
          <p:cNvSpPr>
            <a:spLocks noGrp="1"/>
          </p:cNvSpPr>
          <p:nvPr>
            <p:ph type="sldNum" sz="quarter" idx="12"/>
          </p:nvPr>
        </p:nvSpPr>
        <p:spPr/>
        <p:txBody>
          <a:bodyPr/>
          <a:lstStyle/>
          <a:p>
            <a:fld id="{00BEC3E0-57B4-914B-9277-0A781F130C5C}" type="slidenum">
              <a:rPr lang="es-ES" smtClean="0"/>
              <a:t>33</a:t>
            </a:fld>
            <a:endParaRPr lang="es-ES"/>
          </a:p>
        </p:txBody>
      </p:sp>
      <p:pic>
        <p:nvPicPr>
          <p:cNvPr id="7" name="Imagen 6">
            <a:extLst>
              <a:ext uri="{FF2B5EF4-FFF2-40B4-BE49-F238E27FC236}">
                <a16:creationId xmlns:a16="http://schemas.microsoft.com/office/drawing/2014/main" id="{D658EBCC-CF55-2E40-B908-B63B0D4FEA1A}"/>
              </a:ext>
            </a:extLst>
          </p:cNvPr>
          <p:cNvPicPr>
            <a:picLocks noChangeAspect="1"/>
          </p:cNvPicPr>
          <p:nvPr/>
        </p:nvPicPr>
        <p:blipFill>
          <a:blip r:embed="rId2"/>
          <a:srcRect/>
          <a:stretch/>
        </p:blipFill>
        <p:spPr>
          <a:xfrm>
            <a:off x="4009556" y="2537944"/>
            <a:ext cx="4172885" cy="4183531"/>
          </a:xfrm>
          <a:prstGeom prst="rect">
            <a:avLst/>
          </a:prstGeom>
        </p:spPr>
      </p:pic>
      <p:sp>
        <p:nvSpPr>
          <p:cNvPr id="5" name="Título 1">
            <a:extLst>
              <a:ext uri="{FF2B5EF4-FFF2-40B4-BE49-F238E27FC236}">
                <a16:creationId xmlns:a16="http://schemas.microsoft.com/office/drawing/2014/main" id="{F41BC53C-F4C5-774B-9C24-56A6F593904F}"/>
              </a:ext>
            </a:extLst>
          </p:cNvPr>
          <p:cNvSpPr txBox="1">
            <a:spLocks/>
          </p:cNvSpPr>
          <p:nvPr/>
        </p:nvSpPr>
        <p:spPr>
          <a:xfrm>
            <a:off x="1693068" y="1041400"/>
            <a:ext cx="8805863"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s-ES" altLang="es-ES" sz="5000" dirty="0">
                <a:solidFill>
                  <a:schemeClr val="accent1"/>
                </a:solidFill>
              </a:rPr>
              <a:t>MODELOS DE APEGO</a:t>
            </a:r>
            <a:endParaRPr lang="es-ES" sz="5000" dirty="0">
              <a:solidFill>
                <a:schemeClr val="accent1"/>
              </a:solidFill>
            </a:endParaRPr>
          </a:p>
        </p:txBody>
      </p:sp>
    </p:spTree>
    <p:extLst>
      <p:ext uri="{BB962C8B-B14F-4D97-AF65-F5344CB8AC3E}">
        <p14:creationId xmlns:p14="http://schemas.microsoft.com/office/powerpoint/2010/main" val="929276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C03B843-EC2E-E749-BBDB-B0245AC5C1AC}"/>
              </a:ext>
            </a:extLst>
          </p:cNvPr>
          <p:cNvSpPr>
            <a:spLocks noGrp="1"/>
          </p:cNvSpPr>
          <p:nvPr>
            <p:ph type="title"/>
          </p:nvPr>
        </p:nvSpPr>
        <p:spPr>
          <a:xfrm>
            <a:off x="1828800" y="169182"/>
            <a:ext cx="7699022" cy="1325563"/>
          </a:xfrm>
        </p:spPr>
        <p:txBody>
          <a:bodyPr/>
          <a:lstStyle/>
          <a:p>
            <a:r>
              <a:rPr lang="es-ES" dirty="0"/>
              <a:t>CONCEPTO DE APEGO (I)</a:t>
            </a:r>
          </a:p>
        </p:txBody>
      </p:sp>
      <p:sp>
        <p:nvSpPr>
          <p:cNvPr id="3" name="Marcador de contenido 2">
            <a:extLst>
              <a:ext uri="{FF2B5EF4-FFF2-40B4-BE49-F238E27FC236}">
                <a16:creationId xmlns:a16="http://schemas.microsoft.com/office/drawing/2014/main" id="{2A26E7BB-1A05-D348-837B-B58B9EC54534}"/>
              </a:ext>
            </a:extLst>
          </p:cNvPr>
          <p:cNvSpPr>
            <a:spLocks noGrp="1"/>
          </p:cNvSpPr>
          <p:nvPr>
            <p:ph sz="half" idx="2"/>
          </p:nvPr>
        </p:nvSpPr>
        <p:spPr>
          <a:xfrm>
            <a:off x="1828800" y="1342345"/>
            <a:ext cx="9525000" cy="5515655"/>
          </a:xfrm>
        </p:spPr>
        <p:txBody>
          <a:bodyPr>
            <a:noAutofit/>
          </a:bodyPr>
          <a:lstStyle/>
          <a:p>
            <a:pPr>
              <a:buBlip>
                <a:blip r:embed="rId3"/>
              </a:buBlip>
            </a:pPr>
            <a:r>
              <a:rPr lang="es-ES" altLang="es-ES" dirty="0"/>
              <a:t>Concepto psicoanalítico desarrollado por </a:t>
            </a:r>
            <a:r>
              <a:rPr lang="es-ES" altLang="es-ES" b="1" dirty="0"/>
              <a:t>John </a:t>
            </a:r>
            <a:r>
              <a:rPr lang="es-ES" altLang="es-ES" b="1" dirty="0" err="1"/>
              <a:t>Bowlby</a:t>
            </a:r>
            <a:r>
              <a:rPr lang="es-ES" altLang="es-ES" b="1" dirty="0"/>
              <a:t> </a:t>
            </a:r>
            <a:r>
              <a:rPr lang="es-ES" altLang="es-ES" dirty="0"/>
              <a:t>(1969). </a:t>
            </a:r>
          </a:p>
          <a:p>
            <a:pPr marL="0" indent="0">
              <a:buNone/>
            </a:pPr>
            <a:endParaRPr lang="es-ES" altLang="es-ES" dirty="0"/>
          </a:p>
          <a:p>
            <a:pPr>
              <a:buBlip>
                <a:blip r:embed="rId3"/>
              </a:buBlip>
            </a:pPr>
            <a:r>
              <a:rPr lang="es-ES" altLang="es-ES" dirty="0"/>
              <a:t>Cuando el niño se siente amenazado, se activa su sistema de apego y busca instintivamente la protección de los padres. </a:t>
            </a:r>
          </a:p>
          <a:p>
            <a:pPr marL="0" indent="0">
              <a:buNone/>
            </a:pPr>
            <a:endParaRPr lang="es-ES" altLang="es-ES" dirty="0"/>
          </a:p>
          <a:p>
            <a:pPr>
              <a:buBlip>
                <a:blip r:embed="rId3"/>
              </a:buBlip>
            </a:pPr>
            <a:r>
              <a:rPr lang="es-ES" altLang="es-ES" dirty="0"/>
              <a:t>Si el niño encuentra dicha protección de forma habitual se dice que desarrolla un “apego seguro”. </a:t>
            </a:r>
          </a:p>
          <a:p>
            <a:pPr marL="0" indent="0">
              <a:buNone/>
            </a:pPr>
            <a:endParaRPr lang="es-ES" altLang="es-ES" dirty="0"/>
          </a:p>
          <a:p>
            <a:pPr>
              <a:buBlip>
                <a:blip r:embed="rId3"/>
              </a:buBlip>
            </a:pPr>
            <a:r>
              <a:rPr lang="es-ES" altLang="es-ES" dirty="0"/>
              <a:t>Si esta protección falla desarrolla “apego inseguro”</a:t>
            </a:r>
          </a:p>
          <a:p>
            <a:pPr marL="0" indent="0">
              <a:buNone/>
            </a:pPr>
            <a:endParaRPr lang="es-ES" altLang="es-ES" dirty="0"/>
          </a:p>
          <a:p>
            <a:pPr>
              <a:buBlip>
                <a:blip r:embed="rId3"/>
              </a:buBlip>
            </a:pPr>
            <a:r>
              <a:rPr lang="es-ES" altLang="es-ES" dirty="0"/>
              <a:t>Impacto en las relaciones interpersonales y la </a:t>
            </a:r>
          </a:p>
          <a:p>
            <a:pPr marL="0" indent="0" algn="ctr">
              <a:buNone/>
            </a:pPr>
            <a:r>
              <a:rPr lang="es-ES" altLang="es-ES" b="1" dirty="0">
                <a:solidFill>
                  <a:schemeClr val="accent1"/>
                </a:solidFill>
              </a:rPr>
              <a:t>IMAGEN QUE TIENE DE SI MISMO.</a:t>
            </a:r>
            <a:endParaRPr lang="es-ES" b="1" dirty="0">
              <a:solidFill>
                <a:schemeClr val="accent1"/>
              </a:solidFill>
            </a:endParaRPr>
          </a:p>
        </p:txBody>
      </p:sp>
      <p:sp>
        <p:nvSpPr>
          <p:cNvPr id="2" name="Marcador de número de diapositiva 1">
            <a:extLst>
              <a:ext uri="{FF2B5EF4-FFF2-40B4-BE49-F238E27FC236}">
                <a16:creationId xmlns:a16="http://schemas.microsoft.com/office/drawing/2014/main" id="{A0D5DB40-BD15-D249-8277-62EB0835EF29}"/>
              </a:ext>
            </a:extLst>
          </p:cNvPr>
          <p:cNvSpPr>
            <a:spLocks noGrp="1"/>
          </p:cNvSpPr>
          <p:nvPr>
            <p:ph type="sldNum" sz="quarter" idx="12"/>
          </p:nvPr>
        </p:nvSpPr>
        <p:spPr/>
        <p:txBody>
          <a:bodyPr/>
          <a:lstStyle/>
          <a:p>
            <a:fld id="{00BEC3E0-57B4-914B-9277-0A781F130C5C}" type="slidenum">
              <a:rPr lang="es-ES" smtClean="0"/>
              <a:t>34</a:t>
            </a:fld>
            <a:endParaRPr lang="es-ES"/>
          </a:p>
        </p:txBody>
      </p:sp>
    </p:spTree>
    <p:extLst>
      <p:ext uri="{BB962C8B-B14F-4D97-AF65-F5344CB8AC3E}">
        <p14:creationId xmlns:p14="http://schemas.microsoft.com/office/powerpoint/2010/main" val="19298136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EC248D-5C33-8440-A6D9-967D751DA725}"/>
              </a:ext>
            </a:extLst>
          </p:cNvPr>
          <p:cNvSpPr>
            <a:spLocks noGrp="1"/>
          </p:cNvSpPr>
          <p:nvPr>
            <p:ph type="title"/>
          </p:nvPr>
        </p:nvSpPr>
        <p:spPr>
          <a:xfrm>
            <a:off x="1292578" y="365124"/>
            <a:ext cx="9614320" cy="1325563"/>
          </a:xfrm>
        </p:spPr>
        <p:txBody>
          <a:bodyPr/>
          <a:lstStyle/>
          <a:p>
            <a:pPr algn="ctr"/>
            <a:r>
              <a:rPr lang="es-ES" dirty="0">
                <a:solidFill>
                  <a:schemeClr val="accent1"/>
                </a:solidFill>
              </a:rPr>
              <a:t>CONCEPTO DE APEGO (II)</a:t>
            </a:r>
          </a:p>
        </p:txBody>
      </p:sp>
      <p:sp>
        <p:nvSpPr>
          <p:cNvPr id="4" name="Marcador de contenido 3">
            <a:extLst>
              <a:ext uri="{FF2B5EF4-FFF2-40B4-BE49-F238E27FC236}">
                <a16:creationId xmlns:a16="http://schemas.microsoft.com/office/drawing/2014/main" id="{8053350E-B556-4546-8F71-5995B76380CD}"/>
              </a:ext>
            </a:extLst>
          </p:cNvPr>
          <p:cNvSpPr>
            <a:spLocks noGrp="1"/>
          </p:cNvSpPr>
          <p:nvPr>
            <p:ph sz="half" idx="2"/>
          </p:nvPr>
        </p:nvSpPr>
        <p:spPr>
          <a:xfrm>
            <a:off x="1285102" y="1690687"/>
            <a:ext cx="10068697" cy="4498975"/>
          </a:xfrm>
        </p:spPr>
        <p:txBody>
          <a:bodyPr/>
          <a:lstStyle/>
          <a:p>
            <a:pPr>
              <a:buBlip>
                <a:blip r:embed="rId3"/>
              </a:buBlip>
            </a:pPr>
            <a:r>
              <a:rPr lang="es-ES" b="1" dirty="0" err="1"/>
              <a:t>Bartholomew</a:t>
            </a:r>
            <a:r>
              <a:rPr lang="es-ES" b="1" dirty="0"/>
              <a:t> y </a:t>
            </a:r>
            <a:r>
              <a:rPr lang="es-ES" b="1" dirty="0" err="1"/>
              <a:t>Horowitz</a:t>
            </a:r>
            <a:r>
              <a:rPr lang="es-ES" dirty="0"/>
              <a:t> (1991) desarrollaron un sistema clasificatorio del apego.</a:t>
            </a:r>
          </a:p>
          <a:p>
            <a:pPr>
              <a:buBlip>
                <a:blip r:embed="rId3"/>
              </a:buBlip>
            </a:pPr>
            <a:endParaRPr lang="es-ES" dirty="0"/>
          </a:p>
          <a:p>
            <a:pPr>
              <a:buBlip>
                <a:blip r:embed="rId3"/>
              </a:buBlip>
            </a:pPr>
            <a:r>
              <a:rPr lang="es-ES" dirty="0"/>
              <a:t>Experiencias biográficas: elementos relevantes en el mantenimiento del “yo autobiográfico”.</a:t>
            </a:r>
          </a:p>
          <a:p>
            <a:pPr>
              <a:buBlip>
                <a:blip r:embed="rId3"/>
              </a:buBlip>
            </a:pPr>
            <a:endParaRPr lang="es-ES" dirty="0"/>
          </a:p>
          <a:p>
            <a:pPr>
              <a:buBlip>
                <a:blip r:embed="rId3"/>
              </a:buBlip>
            </a:pPr>
            <a:r>
              <a:rPr lang="es-ES" dirty="0"/>
              <a:t>Existe un modelo de apego seguro y tres modelos inseguros .</a:t>
            </a:r>
          </a:p>
          <a:p>
            <a:pPr>
              <a:buBlip>
                <a:blip r:embed="rId3"/>
              </a:buBlip>
            </a:pPr>
            <a:endParaRPr lang="es-ES" dirty="0"/>
          </a:p>
          <a:p>
            <a:pPr>
              <a:buBlip>
                <a:blip r:embed="rId3"/>
              </a:buBlip>
            </a:pPr>
            <a:r>
              <a:rPr lang="es-ES" dirty="0"/>
              <a:t>Cada persona suele tener un modelo de apego predominante.</a:t>
            </a:r>
          </a:p>
        </p:txBody>
      </p:sp>
      <p:sp>
        <p:nvSpPr>
          <p:cNvPr id="5" name="Marcador de número de diapositiva 4">
            <a:extLst>
              <a:ext uri="{FF2B5EF4-FFF2-40B4-BE49-F238E27FC236}">
                <a16:creationId xmlns:a16="http://schemas.microsoft.com/office/drawing/2014/main" id="{7D3016C9-2107-514E-B738-F9A6DDFA7918}"/>
              </a:ext>
            </a:extLst>
          </p:cNvPr>
          <p:cNvSpPr>
            <a:spLocks noGrp="1"/>
          </p:cNvSpPr>
          <p:nvPr>
            <p:ph type="sldNum" sz="quarter" idx="12"/>
          </p:nvPr>
        </p:nvSpPr>
        <p:spPr/>
        <p:txBody>
          <a:bodyPr/>
          <a:lstStyle/>
          <a:p>
            <a:fld id="{00BEC3E0-57B4-914B-9277-0A781F130C5C}" type="slidenum">
              <a:rPr lang="es-ES" smtClean="0"/>
              <a:t>35</a:t>
            </a:fld>
            <a:endParaRPr lang="es-ES"/>
          </a:p>
        </p:txBody>
      </p:sp>
      <p:pic>
        <p:nvPicPr>
          <p:cNvPr id="6" name="Imagen 5">
            <a:extLst>
              <a:ext uri="{FF2B5EF4-FFF2-40B4-BE49-F238E27FC236}">
                <a16:creationId xmlns:a16="http://schemas.microsoft.com/office/drawing/2014/main" id="{47E60997-D148-0A44-8DA5-F5E559C14BF2}"/>
              </a:ext>
            </a:extLst>
          </p:cNvPr>
          <p:cNvPicPr>
            <a:picLocks noChangeAspect="1"/>
          </p:cNvPicPr>
          <p:nvPr/>
        </p:nvPicPr>
        <p:blipFill>
          <a:blip r:embed="rId4"/>
          <a:srcRect/>
          <a:stretch/>
        </p:blipFill>
        <p:spPr>
          <a:xfrm>
            <a:off x="9530512" y="3696568"/>
            <a:ext cx="2126695" cy="2283501"/>
          </a:xfrm>
          <a:prstGeom prst="rect">
            <a:avLst/>
          </a:prstGeom>
        </p:spPr>
      </p:pic>
    </p:spTree>
    <p:extLst>
      <p:ext uri="{BB962C8B-B14F-4D97-AF65-F5344CB8AC3E}">
        <p14:creationId xmlns:p14="http://schemas.microsoft.com/office/powerpoint/2010/main" val="13616828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6F517D52-BF13-C744-A3BE-24E0F99CCCF0}"/>
              </a:ext>
            </a:extLst>
          </p:cNvPr>
          <p:cNvPicPr>
            <a:picLocks noChangeAspect="1"/>
          </p:cNvPicPr>
          <p:nvPr/>
        </p:nvPicPr>
        <p:blipFill>
          <a:blip r:embed="rId2"/>
          <a:srcRect/>
          <a:stretch/>
        </p:blipFill>
        <p:spPr>
          <a:xfrm>
            <a:off x="0" y="3688412"/>
            <a:ext cx="3025345" cy="3033063"/>
          </a:xfrm>
          <a:prstGeom prst="rect">
            <a:avLst/>
          </a:prstGeom>
        </p:spPr>
      </p:pic>
      <p:pic>
        <p:nvPicPr>
          <p:cNvPr id="7" name="Imagen 6">
            <a:extLst>
              <a:ext uri="{FF2B5EF4-FFF2-40B4-BE49-F238E27FC236}">
                <a16:creationId xmlns:a16="http://schemas.microsoft.com/office/drawing/2014/main" id="{E019DD15-F472-444B-8ADE-E36B108DDD9E}"/>
              </a:ext>
            </a:extLst>
          </p:cNvPr>
          <p:cNvPicPr>
            <a:picLocks noChangeAspect="1"/>
          </p:cNvPicPr>
          <p:nvPr/>
        </p:nvPicPr>
        <p:blipFill>
          <a:blip r:embed="rId2"/>
          <a:srcRect/>
          <a:stretch/>
        </p:blipFill>
        <p:spPr>
          <a:xfrm>
            <a:off x="8968947" y="63888"/>
            <a:ext cx="3025345" cy="3033063"/>
          </a:xfrm>
          <a:prstGeom prst="rect">
            <a:avLst/>
          </a:prstGeom>
        </p:spPr>
      </p:pic>
      <p:sp>
        <p:nvSpPr>
          <p:cNvPr id="2" name="Marcador de número de diapositiva 1">
            <a:extLst>
              <a:ext uri="{FF2B5EF4-FFF2-40B4-BE49-F238E27FC236}">
                <a16:creationId xmlns:a16="http://schemas.microsoft.com/office/drawing/2014/main" id="{9FBD3E23-7285-C046-905B-4F4F55D2C4FD}"/>
              </a:ext>
            </a:extLst>
          </p:cNvPr>
          <p:cNvSpPr>
            <a:spLocks noGrp="1"/>
          </p:cNvSpPr>
          <p:nvPr>
            <p:ph type="sldNum" sz="quarter" idx="12"/>
          </p:nvPr>
        </p:nvSpPr>
        <p:spPr/>
        <p:txBody>
          <a:bodyPr/>
          <a:lstStyle/>
          <a:p>
            <a:fld id="{00BEC3E0-57B4-914B-9277-0A781F130C5C}" type="slidenum">
              <a:rPr lang="es-ES" smtClean="0"/>
              <a:t>36</a:t>
            </a:fld>
            <a:endParaRPr lang="es-ES"/>
          </a:p>
        </p:txBody>
      </p:sp>
      <p:sp>
        <p:nvSpPr>
          <p:cNvPr id="3" name="Título 2">
            <a:extLst>
              <a:ext uri="{FF2B5EF4-FFF2-40B4-BE49-F238E27FC236}">
                <a16:creationId xmlns:a16="http://schemas.microsoft.com/office/drawing/2014/main" id="{C1619856-2C04-A247-8F80-FE6073CE7CD6}"/>
              </a:ext>
            </a:extLst>
          </p:cNvPr>
          <p:cNvSpPr>
            <a:spLocks noGrp="1"/>
          </p:cNvSpPr>
          <p:nvPr>
            <p:ph type="title"/>
          </p:nvPr>
        </p:nvSpPr>
        <p:spPr/>
        <p:txBody>
          <a:bodyPr/>
          <a:lstStyle/>
          <a:p>
            <a:pPr algn="ctr"/>
            <a:r>
              <a:rPr lang="es-ES" dirty="0"/>
              <a:t>MODELOS DE APEGO</a:t>
            </a:r>
          </a:p>
        </p:txBody>
      </p:sp>
      <p:graphicFrame>
        <p:nvGraphicFramePr>
          <p:cNvPr id="6" name="3 Tabla">
            <a:extLst>
              <a:ext uri="{FF2B5EF4-FFF2-40B4-BE49-F238E27FC236}">
                <a16:creationId xmlns:a16="http://schemas.microsoft.com/office/drawing/2014/main" id="{74816C97-C0C5-4348-8D66-0F37C9E783E6}"/>
              </a:ext>
            </a:extLst>
          </p:cNvPr>
          <p:cNvGraphicFramePr>
            <a:graphicFrameLocks noGrp="1"/>
          </p:cNvGraphicFramePr>
          <p:nvPr/>
        </p:nvGraphicFramePr>
        <p:xfrm>
          <a:off x="1068211" y="1492631"/>
          <a:ext cx="10055578" cy="4158257"/>
        </p:xfrm>
        <a:graphic>
          <a:graphicData uri="http://schemas.openxmlformats.org/drawingml/2006/table">
            <a:tbl>
              <a:tblPr/>
              <a:tblGrid>
                <a:gridCol w="2513895">
                  <a:extLst>
                    <a:ext uri="{9D8B030D-6E8A-4147-A177-3AD203B41FA5}">
                      <a16:colId xmlns:a16="http://schemas.microsoft.com/office/drawing/2014/main" val="20000"/>
                    </a:ext>
                  </a:extLst>
                </a:gridCol>
                <a:gridCol w="2134439">
                  <a:extLst>
                    <a:ext uri="{9D8B030D-6E8A-4147-A177-3AD203B41FA5}">
                      <a16:colId xmlns:a16="http://schemas.microsoft.com/office/drawing/2014/main" val="20001"/>
                    </a:ext>
                  </a:extLst>
                </a:gridCol>
                <a:gridCol w="2466462">
                  <a:extLst>
                    <a:ext uri="{9D8B030D-6E8A-4147-A177-3AD203B41FA5}">
                      <a16:colId xmlns:a16="http://schemas.microsoft.com/office/drawing/2014/main" val="20002"/>
                    </a:ext>
                  </a:extLst>
                </a:gridCol>
                <a:gridCol w="2940782">
                  <a:extLst>
                    <a:ext uri="{9D8B030D-6E8A-4147-A177-3AD203B41FA5}">
                      <a16:colId xmlns:a16="http://schemas.microsoft.com/office/drawing/2014/main" val="20003"/>
                    </a:ext>
                  </a:extLst>
                </a:gridCol>
              </a:tblGrid>
              <a:tr h="774985">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2200" b="1" i="0" u="none" strike="noStrike" cap="none" normalizeH="0" baseline="0" dirty="0">
                          <a:ln>
                            <a:noFill/>
                          </a:ln>
                          <a:solidFill>
                            <a:srgbClr val="FFFFFF"/>
                          </a:solidFill>
                          <a:effectLst/>
                          <a:latin typeface="Verdana" panose="020B0604030504040204" pitchFamily="34" charset="0"/>
                          <a:ea typeface="MS PGothic" panose="020B0600070205080204" pitchFamily="34" charset="-128"/>
                          <a:cs typeface="Arial" panose="020B0604020202020204" pitchFamily="34" charset="0"/>
                        </a:rPr>
                        <a:t>ESTILO</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2200" b="1" i="0" u="none" strike="noStrike" cap="none" normalizeH="0" baseline="0">
                          <a:ln>
                            <a:noFill/>
                          </a:ln>
                          <a:solidFill>
                            <a:srgbClr val="FFFFFF"/>
                          </a:solidFill>
                          <a:effectLst/>
                          <a:latin typeface="Verdana" panose="020B0604030504040204" pitchFamily="34" charset="0"/>
                          <a:ea typeface="MS PGothic" panose="020B0600070205080204" pitchFamily="34" charset="-128"/>
                          <a:cs typeface="Arial" panose="020B0604020202020204" pitchFamily="34" charset="0"/>
                        </a:rPr>
                        <a:t>MODELO YO</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2200" b="1" i="0" u="none" strike="noStrike" cap="none" normalizeH="0" baseline="0">
                          <a:ln>
                            <a:noFill/>
                          </a:ln>
                          <a:solidFill>
                            <a:srgbClr val="FFFFFF"/>
                          </a:solidFill>
                          <a:effectLst/>
                          <a:latin typeface="Verdana" panose="020B0604030504040204" pitchFamily="34" charset="0"/>
                          <a:ea typeface="MS PGothic" panose="020B0600070205080204" pitchFamily="34" charset="-128"/>
                          <a:cs typeface="Arial" panose="020B0604020202020204" pitchFamily="34" charset="0"/>
                        </a:rPr>
                        <a:t>MODELO OTRO</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2200" b="1" i="0" u="none" strike="noStrike" cap="none" normalizeH="0" baseline="0" dirty="0">
                          <a:ln>
                            <a:noFill/>
                          </a:ln>
                          <a:solidFill>
                            <a:srgbClr val="FFFFFF"/>
                          </a:solidFill>
                          <a:effectLst/>
                          <a:latin typeface="Verdana" panose="020B0604030504040204" pitchFamily="34" charset="0"/>
                          <a:ea typeface="MS PGothic" panose="020B0600070205080204" pitchFamily="34" charset="-128"/>
                          <a:cs typeface="Arial" panose="020B0604020202020204" pitchFamily="34" charset="0"/>
                        </a:rPr>
                        <a:t>RESUMEN</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707075">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2200" b="0" i="0" u="none" strike="noStrike" cap="none" normalizeH="0" baseline="0" dirty="0">
                          <a:ln>
                            <a:noFill/>
                          </a:ln>
                          <a:solidFill>
                            <a:srgbClr val="003B76"/>
                          </a:solidFill>
                          <a:effectLst/>
                          <a:latin typeface="Verdana" panose="020B0604030504040204" pitchFamily="34" charset="0"/>
                          <a:ea typeface="MS PGothic" panose="020B0600070205080204" pitchFamily="34" charset="-128"/>
                          <a:cs typeface="Arial" panose="020B0604020202020204" pitchFamily="34" charset="0"/>
                        </a:rPr>
                        <a:t>CONFIADO</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2200" b="0" i="0" u="none" strike="noStrike" cap="none" normalizeH="0" baseline="0" dirty="0">
                          <a:ln>
                            <a:noFill/>
                          </a:ln>
                          <a:solidFill>
                            <a:srgbClr val="003B76"/>
                          </a:solidFill>
                          <a:effectLst/>
                          <a:latin typeface="Verdana" panose="020B0604030504040204" pitchFamily="34" charset="0"/>
                          <a:ea typeface="MS PGothic" panose="020B0600070205080204" pitchFamily="34" charset="-128"/>
                          <a:cs typeface="Arial" panose="020B0604020202020204" pitchFamily="34" charset="0"/>
                        </a:rPr>
                        <a:t>+</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2200" b="0" i="0" u="none" strike="noStrike" cap="none" normalizeH="0" baseline="0" dirty="0">
                          <a:ln>
                            <a:noFill/>
                          </a:ln>
                          <a:solidFill>
                            <a:srgbClr val="003B76"/>
                          </a:solidFill>
                          <a:effectLst/>
                          <a:latin typeface="Verdana" panose="020B0604030504040204" pitchFamily="34" charset="0"/>
                          <a:ea typeface="MS PGothic" panose="020B0600070205080204" pitchFamily="34" charset="-128"/>
                          <a:cs typeface="Arial" panose="020B0604020202020204" pitchFamily="34" charset="0"/>
                        </a:rPr>
                        <a:t>+</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2200" b="0" i="0" u="none" strike="noStrike" cap="none" normalizeH="0" baseline="0" dirty="0">
                          <a:ln>
                            <a:noFill/>
                          </a:ln>
                          <a:solidFill>
                            <a:srgbClr val="003B76"/>
                          </a:solidFill>
                          <a:effectLst/>
                          <a:latin typeface="Verdana" panose="020B0604030504040204" pitchFamily="34" charset="0"/>
                          <a:ea typeface="MS PGothic" panose="020B0600070205080204" pitchFamily="34" charset="-128"/>
                          <a:cs typeface="Arial" panose="020B0604020202020204" pitchFamily="34" charset="0"/>
                        </a:rPr>
                        <a:t>Confiado y digno atención otros</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0001"/>
                  </a:ext>
                </a:extLst>
              </a:tr>
              <a:tr h="707075">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2200" b="0" i="0" u="none" strike="noStrike" cap="none" normalizeH="0" baseline="0">
                          <a:ln>
                            <a:noFill/>
                          </a:ln>
                          <a:solidFill>
                            <a:srgbClr val="003B76"/>
                          </a:solidFill>
                          <a:effectLst/>
                          <a:latin typeface="Verdana" panose="020B0604030504040204" pitchFamily="34" charset="0"/>
                          <a:ea typeface="MS PGothic" panose="020B0600070205080204" pitchFamily="34" charset="-128"/>
                          <a:cs typeface="Arial" panose="020B0604020202020204" pitchFamily="34" charset="0"/>
                        </a:rPr>
                        <a:t>PREOCUPADO</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2200" b="0" i="0" u="none" strike="noStrike" cap="none" normalizeH="0" baseline="0" dirty="0">
                          <a:ln>
                            <a:noFill/>
                          </a:ln>
                          <a:solidFill>
                            <a:srgbClr val="003B76"/>
                          </a:solidFill>
                          <a:effectLst/>
                          <a:latin typeface="Verdana" panose="020B0604030504040204" pitchFamily="34" charset="0"/>
                          <a:ea typeface="MS PGothic" panose="020B0600070205080204" pitchFamily="34" charset="-128"/>
                          <a:cs typeface="Arial" panose="020B0604020202020204" pitchFamily="34" charset="0"/>
                        </a:rPr>
                        <a:t>-</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2200" b="0" i="0" u="none" strike="noStrike" cap="none" normalizeH="0" baseline="0" dirty="0">
                          <a:ln>
                            <a:noFill/>
                          </a:ln>
                          <a:solidFill>
                            <a:srgbClr val="003B76"/>
                          </a:solidFill>
                          <a:effectLst/>
                          <a:latin typeface="Verdana" panose="020B0604030504040204" pitchFamily="34" charset="0"/>
                          <a:ea typeface="MS PGothic" panose="020B0600070205080204" pitchFamily="34" charset="-128"/>
                          <a:cs typeface="Arial" panose="020B0604020202020204" pitchFamily="34" charset="0"/>
                        </a:rPr>
                        <a:t>+</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2200" b="0" i="0" u="none" strike="noStrike" cap="none" normalizeH="0" baseline="0" dirty="0">
                          <a:ln>
                            <a:noFill/>
                          </a:ln>
                          <a:solidFill>
                            <a:srgbClr val="003B76"/>
                          </a:solidFill>
                          <a:effectLst/>
                          <a:latin typeface="Verdana" panose="020B0604030504040204" pitchFamily="34" charset="0"/>
                          <a:ea typeface="MS PGothic" panose="020B0600070205080204" pitchFamily="34" charset="-128"/>
                          <a:cs typeface="Arial" panose="020B0604020202020204" pitchFamily="34" charset="0"/>
                        </a:rPr>
                        <a:t>Dependiente afecto otros</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a16="http://schemas.microsoft.com/office/drawing/2014/main" val="10002"/>
                  </a:ext>
                </a:extLst>
              </a:tr>
              <a:tr h="707075">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2200" b="0" i="0" u="none" strike="noStrike" cap="none" normalizeH="0" baseline="0">
                          <a:ln>
                            <a:noFill/>
                          </a:ln>
                          <a:solidFill>
                            <a:srgbClr val="003B76"/>
                          </a:solidFill>
                          <a:effectLst/>
                          <a:latin typeface="Verdana" panose="020B0604030504040204" pitchFamily="34" charset="0"/>
                          <a:ea typeface="MS PGothic" panose="020B0600070205080204" pitchFamily="34" charset="-128"/>
                          <a:cs typeface="Arial" panose="020B0604020202020204" pitchFamily="34" charset="0"/>
                        </a:rPr>
                        <a:t>DE RECHAZO</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2200" b="0" i="0" u="none" strike="noStrike" cap="none" normalizeH="0" baseline="0" dirty="0">
                          <a:ln>
                            <a:noFill/>
                          </a:ln>
                          <a:solidFill>
                            <a:srgbClr val="003B76"/>
                          </a:solidFill>
                          <a:effectLst/>
                          <a:latin typeface="Verdana" panose="020B0604030504040204" pitchFamily="34" charset="0"/>
                          <a:ea typeface="MS PGothic" panose="020B0600070205080204" pitchFamily="34" charset="-128"/>
                          <a:cs typeface="Arial" panose="020B0604020202020204" pitchFamily="34" charset="0"/>
                        </a:rPr>
                        <a:t>+</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2200" b="0" i="0" u="none" strike="noStrike" cap="none" normalizeH="0" baseline="0" dirty="0">
                          <a:ln>
                            <a:noFill/>
                          </a:ln>
                          <a:solidFill>
                            <a:srgbClr val="003B76"/>
                          </a:solidFill>
                          <a:effectLst/>
                          <a:latin typeface="Verdana" panose="020B0604030504040204" pitchFamily="34" charset="0"/>
                          <a:ea typeface="MS PGothic" panose="020B0600070205080204" pitchFamily="34" charset="-128"/>
                          <a:cs typeface="Arial" panose="020B0604020202020204" pitchFamily="34" charset="0"/>
                        </a:rPr>
                        <a:t>-</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2200" b="0" i="0" u="none" strike="noStrike" cap="none" normalizeH="0" baseline="0" dirty="0">
                          <a:ln>
                            <a:noFill/>
                          </a:ln>
                          <a:solidFill>
                            <a:srgbClr val="003B76"/>
                          </a:solidFill>
                          <a:effectLst/>
                          <a:latin typeface="Verdana" panose="020B0604030504040204" pitchFamily="34" charset="0"/>
                          <a:ea typeface="MS PGothic" panose="020B0600070205080204" pitchFamily="34" charset="-128"/>
                          <a:cs typeface="Arial" panose="020B0604020202020204" pitchFamily="34" charset="0"/>
                        </a:rPr>
                        <a:t>Autoconfianza compulsiva</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extLst>
                  <a:ext uri="{0D108BD9-81ED-4DB2-BD59-A6C34878D82A}">
                    <a16:rowId xmlns:a16="http://schemas.microsoft.com/office/drawing/2014/main" val="10003"/>
                  </a:ext>
                </a:extLst>
              </a:tr>
              <a:tr h="1018189">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2200" b="0" i="0" u="none" strike="noStrike" cap="none" normalizeH="0" baseline="0" dirty="0">
                          <a:ln>
                            <a:noFill/>
                          </a:ln>
                          <a:solidFill>
                            <a:srgbClr val="003B76"/>
                          </a:solidFill>
                          <a:effectLst/>
                          <a:latin typeface="Verdana" panose="020B0604030504040204" pitchFamily="34" charset="0"/>
                          <a:ea typeface="MS PGothic" panose="020B0600070205080204" pitchFamily="34" charset="-128"/>
                          <a:cs typeface="Arial" panose="020B0604020202020204" pitchFamily="34" charset="0"/>
                        </a:rPr>
                        <a:t>TEMEROSO</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2200" b="0" i="0" u="none" strike="noStrike" cap="none" normalizeH="0" baseline="0" dirty="0">
                          <a:ln>
                            <a:noFill/>
                          </a:ln>
                          <a:solidFill>
                            <a:srgbClr val="003B76"/>
                          </a:solidFill>
                          <a:effectLst/>
                          <a:latin typeface="Verdana" panose="020B0604030504040204" pitchFamily="34" charset="0"/>
                          <a:ea typeface="MS PGothic" panose="020B0600070205080204" pitchFamily="34" charset="-128"/>
                          <a:cs typeface="Arial" panose="020B0604020202020204" pitchFamily="34" charset="0"/>
                        </a:rPr>
                        <a:t>-</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sz="2200" b="0" i="0" u="none" strike="noStrike" cap="none" normalizeH="0" baseline="0" dirty="0">
                          <a:ln>
                            <a:noFill/>
                          </a:ln>
                          <a:solidFill>
                            <a:srgbClr val="003B76"/>
                          </a:solidFill>
                          <a:effectLst/>
                          <a:latin typeface="Verdana" panose="020B0604030504040204" pitchFamily="34" charset="0"/>
                          <a:ea typeface="MS PGothic" panose="020B0600070205080204" pitchFamily="34" charset="-128"/>
                          <a:cs typeface="Arial" panose="020B0604020202020204" pitchFamily="34" charset="0"/>
                        </a:rPr>
                        <a:t>-</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lvl1pPr>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2200" b="0" i="0" u="none" strike="noStrike" cap="none" normalizeH="0" baseline="0" dirty="0" err="1">
                          <a:ln>
                            <a:noFill/>
                          </a:ln>
                          <a:solidFill>
                            <a:srgbClr val="003B76"/>
                          </a:solidFill>
                          <a:effectLst/>
                          <a:latin typeface="Verdana" panose="020B0604030504040204" pitchFamily="34" charset="0"/>
                          <a:ea typeface="MS PGothic" panose="020B0600070205080204" pitchFamily="34" charset="-128"/>
                          <a:cs typeface="Arial" panose="020B0604020202020204" pitchFamily="34" charset="0"/>
                        </a:rPr>
                        <a:t>Evitativo</a:t>
                      </a:r>
                      <a:r>
                        <a:rPr kumimoji="0" lang="es-ES" altLang="es-ES" sz="2200" b="0" i="0" u="none" strike="noStrike" cap="none" normalizeH="0" baseline="0" dirty="0">
                          <a:ln>
                            <a:noFill/>
                          </a:ln>
                          <a:solidFill>
                            <a:srgbClr val="003B76"/>
                          </a:solidFill>
                          <a:effectLst/>
                          <a:latin typeface="Verdana" panose="020B0604030504040204" pitchFamily="34" charset="0"/>
                          <a:ea typeface="MS PGothic" panose="020B0600070205080204" pitchFamily="34" charset="-128"/>
                          <a:cs typeface="Arial" panose="020B0604020202020204" pitchFamily="34" charset="0"/>
                        </a:rPr>
                        <a:t> y temeroso de la intimidad</a:t>
                      </a:r>
                    </a:p>
                  </a:txBody>
                  <a:tcPr marL="91446" marR="91446"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991444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D23105C3-94F8-1F4E-9256-9E43710E2488}"/>
              </a:ext>
            </a:extLst>
          </p:cNvPr>
          <p:cNvSpPr>
            <a:spLocks noGrp="1"/>
          </p:cNvSpPr>
          <p:nvPr>
            <p:ph type="title"/>
          </p:nvPr>
        </p:nvSpPr>
        <p:spPr/>
        <p:txBody>
          <a:bodyPr/>
          <a:lstStyle/>
          <a:p>
            <a:r>
              <a:rPr lang="es-ES" dirty="0"/>
              <a:t>ESTILO DE APEGO SEGURO</a:t>
            </a:r>
          </a:p>
        </p:txBody>
      </p:sp>
      <p:sp>
        <p:nvSpPr>
          <p:cNvPr id="4" name="Marcador de contenido 3">
            <a:extLst>
              <a:ext uri="{FF2B5EF4-FFF2-40B4-BE49-F238E27FC236}">
                <a16:creationId xmlns:a16="http://schemas.microsoft.com/office/drawing/2014/main" id="{1B9F1467-CA4B-134B-91CF-42D3C298D4AA}"/>
              </a:ext>
            </a:extLst>
          </p:cNvPr>
          <p:cNvSpPr>
            <a:spLocks noGrp="1"/>
          </p:cNvSpPr>
          <p:nvPr>
            <p:ph sz="half" idx="2"/>
          </p:nvPr>
        </p:nvSpPr>
        <p:spPr>
          <a:xfrm>
            <a:off x="1828800" y="1690688"/>
            <a:ext cx="7090052" cy="4498975"/>
          </a:xfrm>
        </p:spPr>
        <p:txBody>
          <a:bodyPr>
            <a:normAutofit/>
          </a:bodyPr>
          <a:lstStyle/>
          <a:p>
            <a:pPr>
              <a:buBlip>
                <a:blip r:embed="rId3"/>
              </a:buBlip>
            </a:pPr>
            <a:r>
              <a:rPr lang="es-ES" dirty="0"/>
              <a:t>Cuidado infantil adecuado.</a:t>
            </a:r>
          </a:p>
          <a:p>
            <a:pPr>
              <a:buBlip>
                <a:blip r:embed="rId3"/>
              </a:buBlip>
            </a:pPr>
            <a:endParaRPr lang="es-ES" dirty="0"/>
          </a:p>
          <a:p>
            <a:pPr>
              <a:buBlip>
                <a:blip r:embed="rId3"/>
              </a:buBlip>
            </a:pPr>
            <a:r>
              <a:rPr lang="es-ES" dirty="0"/>
              <a:t>Confianza en sí mismos y en los otros. </a:t>
            </a:r>
          </a:p>
          <a:p>
            <a:pPr>
              <a:buBlip>
                <a:blip r:embed="rId3"/>
              </a:buBlip>
            </a:pPr>
            <a:endParaRPr lang="es-ES" dirty="0"/>
          </a:p>
          <a:p>
            <a:pPr>
              <a:buBlip>
                <a:blip r:embed="rId3"/>
              </a:buBlip>
            </a:pPr>
            <a:r>
              <a:rPr lang="es-ES" dirty="0"/>
              <a:t>Cómodos dependiendo de otras personas: pueden solicitar ayuda y recibirla de forma confiada cuando lo necesitan. </a:t>
            </a:r>
          </a:p>
          <a:p>
            <a:pPr>
              <a:buBlip>
                <a:blip r:embed="rId3"/>
              </a:buBlip>
            </a:pPr>
            <a:endParaRPr lang="es-ES" dirty="0"/>
          </a:p>
          <a:p>
            <a:pPr>
              <a:buBlip>
                <a:blip r:embed="rId3"/>
              </a:buBlip>
            </a:pPr>
            <a:r>
              <a:rPr lang="es-ES" dirty="0"/>
              <a:t>Hay un equilibrio entre las necesidades afectivas y la autonomía personal. </a:t>
            </a:r>
          </a:p>
        </p:txBody>
      </p:sp>
      <p:sp>
        <p:nvSpPr>
          <p:cNvPr id="2" name="Marcador de número de diapositiva 1">
            <a:extLst>
              <a:ext uri="{FF2B5EF4-FFF2-40B4-BE49-F238E27FC236}">
                <a16:creationId xmlns:a16="http://schemas.microsoft.com/office/drawing/2014/main" id="{D826369B-A037-8140-BB95-A8AD8392C604}"/>
              </a:ext>
            </a:extLst>
          </p:cNvPr>
          <p:cNvSpPr>
            <a:spLocks noGrp="1"/>
          </p:cNvSpPr>
          <p:nvPr>
            <p:ph type="sldNum" sz="quarter" idx="12"/>
          </p:nvPr>
        </p:nvSpPr>
        <p:spPr/>
        <p:txBody>
          <a:bodyPr/>
          <a:lstStyle/>
          <a:p>
            <a:fld id="{00BEC3E0-57B4-914B-9277-0A781F130C5C}" type="slidenum">
              <a:rPr lang="es-ES" smtClean="0"/>
              <a:t>37</a:t>
            </a:fld>
            <a:endParaRPr lang="es-ES"/>
          </a:p>
        </p:txBody>
      </p:sp>
      <p:pic>
        <p:nvPicPr>
          <p:cNvPr id="5" name="Imagen 4">
            <a:extLst>
              <a:ext uri="{FF2B5EF4-FFF2-40B4-BE49-F238E27FC236}">
                <a16:creationId xmlns:a16="http://schemas.microsoft.com/office/drawing/2014/main" id="{D4C7E7DA-8148-F64D-9A66-68EECC982AAF}"/>
              </a:ext>
            </a:extLst>
          </p:cNvPr>
          <p:cNvPicPr>
            <a:picLocks noChangeAspect="1"/>
          </p:cNvPicPr>
          <p:nvPr/>
        </p:nvPicPr>
        <p:blipFill>
          <a:blip r:embed="rId4"/>
          <a:srcRect/>
          <a:stretch/>
        </p:blipFill>
        <p:spPr>
          <a:xfrm>
            <a:off x="9299852" y="2283904"/>
            <a:ext cx="2126695" cy="2290191"/>
          </a:xfrm>
          <a:prstGeom prst="rect">
            <a:avLst/>
          </a:prstGeom>
        </p:spPr>
      </p:pic>
    </p:spTree>
    <p:extLst>
      <p:ext uri="{BB962C8B-B14F-4D97-AF65-F5344CB8AC3E}">
        <p14:creationId xmlns:p14="http://schemas.microsoft.com/office/powerpoint/2010/main" val="40370095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8D3AAA-D958-6E42-AF14-1D3598BE1943}"/>
              </a:ext>
            </a:extLst>
          </p:cNvPr>
          <p:cNvSpPr>
            <a:spLocks noGrp="1"/>
          </p:cNvSpPr>
          <p:nvPr>
            <p:ph type="title"/>
          </p:nvPr>
        </p:nvSpPr>
        <p:spPr/>
        <p:txBody>
          <a:bodyPr/>
          <a:lstStyle/>
          <a:p>
            <a:r>
              <a:rPr lang="es-ES" dirty="0">
                <a:solidFill>
                  <a:schemeClr val="accent1"/>
                </a:solidFill>
              </a:rPr>
              <a:t>ESTILO DE APEGO PREOCUPADO</a:t>
            </a:r>
          </a:p>
        </p:txBody>
      </p:sp>
      <p:sp>
        <p:nvSpPr>
          <p:cNvPr id="3" name="Marcador de contenido 2">
            <a:extLst>
              <a:ext uri="{FF2B5EF4-FFF2-40B4-BE49-F238E27FC236}">
                <a16:creationId xmlns:a16="http://schemas.microsoft.com/office/drawing/2014/main" id="{BC31B3CA-3AAD-5349-A8C7-3208F1E24876}"/>
              </a:ext>
            </a:extLst>
          </p:cNvPr>
          <p:cNvSpPr>
            <a:spLocks noGrp="1"/>
          </p:cNvSpPr>
          <p:nvPr>
            <p:ph sz="half" idx="2"/>
          </p:nvPr>
        </p:nvSpPr>
        <p:spPr>
          <a:xfrm>
            <a:off x="1828800" y="1690688"/>
            <a:ext cx="7699022" cy="4498975"/>
          </a:xfrm>
        </p:spPr>
        <p:txBody>
          <a:bodyPr>
            <a:normAutofit/>
          </a:bodyPr>
          <a:lstStyle/>
          <a:p>
            <a:r>
              <a:rPr lang="es-ES" dirty="0"/>
              <a:t>Cuidado infantil sistemáticamente variable, entre la respuesta adecuada y la respuesta nula (no incluye el maltrato). </a:t>
            </a:r>
          </a:p>
          <a:p>
            <a:pPr marL="0" indent="0">
              <a:buNone/>
            </a:pPr>
            <a:endParaRPr lang="es-ES" dirty="0"/>
          </a:p>
          <a:p>
            <a:r>
              <a:rPr lang="es-ES" dirty="0" err="1"/>
              <a:t>Hipervigilantes</a:t>
            </a:r>
            <a:r>
              <a:rPr lang="es-ES" dirty="0"/>
              <a:t> respecto a la opinión de los otros, de los que dependen. </a:t>
            </a:r>
          </a:p>
          <a:p>
            <a:endParaRPr lang="es-ES" dirty="0"/>
          </a:p>
          <a:p>
            <a:r>
              <a:rPr lang="es-ES" dirty="0"/>
              <a:t>Visión negativa de si mismos</a:t>
            </a:r>
          </a:p>
          <a:p>
            <a:pPr marL="0" indent="0">
              <a:buNone/>
            </a:pPr>
            <a:endParaRPr lang="es-ES" dirty="0"/>
          </a:p>
          <a:p>
            <a:r>
              <a:rPr lang="es-ES" dirty="0"/>
              <a:t>Dependencia de los otros. Continua preocupación por ser abandonados, lo que dispara la celotipia. </a:t>
            </a:r>
          </a:p>
          <a:p>
            <a:pPr marL="0" indent="0">
              <a:buNone/>
            </a:pPr>
            <a:endParaRPr lang="es-ES" dirty="0"/>
          </a:p>
        </p:txBody>
      </p:sp>
      <p:sp>
        <p:nvSpPr>
          <p:cNvPr id="4" name="Marcador de número de diapositiva 3">
            <a:extLst>
              <a:ext uri="{FF2B5EF4-FFF2-40B4-BE49-F238E27FC236}">
                <a16:creationId xmlns:a16="http://schemas.microsoft.com/office/drawing/2014/main" id="{33703902-098F-3147-B7B0-EE4CD50B945F}"/>
              </a:ext>
            </a:extLst>
          </p:cNvPr>
          <p:cNvSpPr>
            <a:spLocks noGrp="1"/>
          </p:cNvSpPr>
          <p:nvPr>
            <p:ph type="sldNum" sz="quarter" idx="12"/>
          </p:nvPr>
        </p:nvSpPr>
        <p:spPr/>
        <p:txBody>
          <a:bodyPr/>
          <a:lstStyle/>
          <a:p>
            <a:fld id="{00BEC3E0-57B4-914B-9277-0A781F130C5C}" type="slidenum">
              <a:rPr lang="es-ES" smtClean="0"/>
              <a:t>38</a:t>
            </a:fld>
            <a:endParaRPr lang="es-ES"/>
          </a:p>
        </p:txBody>
      </p:sp>
      <p:pic>
        <p:nvPicPr>
          <p:cNvPr id="5" name="Imagen 4">
            <a:extLst>
              <a:ext uri="{FF2B5EF4-FFF2-40B4-BE49-F238E27FC236}">
                <a16:creationId xmlns:a16="http://schemas.microsoft.com/office/drawing/2014/main" id="{DF2AF44B-0EF9-0E49-9734-652E1C83D01E}"/>
              </a:ext>
            </a:extLst>
          </p:cNvPr>
          <p:cNvPicPr>
            <a:picLocks noChangeAspect="1"/>
          </p:cNvPicPr>
          <p:nvPr/>
        </p:nvPicPr>
        <p:blipFill>
          <a:blip r:embed="rId3"/>
          <a:srcRect/>
          <a:stretch/>
        </p:blipFill>
        <p:spPr>
          <a:xfrm>
            <a:off x="9527822" y="2552722"/>
            <a:ext cx="2126695" cy="2480190"/>
          </a:xfrm>
          <a:prstGeom prst="rect">
            <a:avLst/>
          </a:prstGeom>
        </p:spPr>
      </p:pic>
    </p:spTree>
    <p:extLst>
      <p:ext uri="{BB962C8B-B14F-4D97-AF65-F5344CB8AC3E}">
        <p14:creationId xmlns:p14="http://schemas.microsoft.com/office/powerpoint/2010/main" val="25899110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645985F-0969-8442-951F-1121990227B5}"/>
              </a:ext>
            </a:extLst>
          </p:cNvPr>
          <p:cNvSpPr>
            <a:spLocks noGrp="1"/>
          </p:cNvSpPr>
          <p:nvPr>
            <p:ph type="title"/>
          </p:nvPr>
        </p:nvSpPr>
        <p:spPr/>
        <p:txBody>
          <a:bodyPr/>
          <a:lstStyle/>
          <a:p>
            <a:r>
              <a:rPr lang="es-ES" dirty="0"/>
              <a:t>ESTILO DE APEGO DE RECHAZO</a:t>
            </a:r>
          </a:p>
        </p:txBody>
      </p:sp>
      <p:sp>
        <p:nvSpPr>
          <p:cNvPr id="4" name="Marcador de contenido 3">
            <a:extLst>
              <a:ext uri="{FF2B5EF4-FFF2-40B4-BE49-F238E27FC236}">
                <a16:creationId xmlns:a16="http://schemas.microsoft.com/office/drawing/2014/main" id="{C439044D-7DEA-6843-85B9-CE8AE0C3D322}"/>
              </a:ext>
            </a:extLst>
          </p:cNvPr>
          <p:cNvSpPr>
            <a:spLocks noGrp="1"/>
          </p:cNvSpPr>
          <p:nvPr>
            <p:ph sz="half" idx="2"/>
          </p:nvPr>
        </p:nvSpPr>
        <p:spPr>
          <a:xfrm>
            <a:off x="1828800" y="1690688"/>
            <a:ext cx="7090052" cy="4498975"/>
          </a:xfrm>
        </p:spPr>
        <p:txBody>
          <a:bodyPr>
            <a:normAutofit/>
          </a:bodyPr>
          <a:lstStyle/>
          <a:p>
            <a:r>
              <a:rPr lang="es-ES" dirty="0"/>
              <a:t> Cuidado infantil inadecuado o nulo</a:t>
            </a:r>
          </a:p>
          <a:p>
            <a:endParaRPr lang="es-ES" dirty="0"/>
          </a:p>
          <a:p>
            <a:r>
              <a:rPr lang="es-ES" dirty="0"/>
              <a:t>Desconfianza absoluta en los otros y confianza exclusivamente en ellos. </a:t>
            </a:r>
          </a:p>
          <a:p>
            <a:endParaRPr lang="es-ES" dirty="0"/>
          </a:p>
          <a:p>
            <a:r>
              <a:rPr lang="es-ES" dirty="0"/>
              <a:t>Poco comprensivos con la debilidad o la necesidad de afecto de los otros</a:t>
            </a:r>
          </a:p>
          <a:p>
            <a:pPr marL="0" indent="0">
              <a:buNone/>
            </a:pPr>
            <a:endParaRPr lang="es-ES" dirty="0"/>
          </a:p>
          <a:p>
            <a:r>
              <a:rPr lang="es-ES" dirty="0"/>
              <a:t>Gran rechazo hacia la compasión. Orientados al logro y escasas necesidades afectivas.</a:t>
            </a:r>
          </a:p>
        </p:txBody>
      </p:sp>
      <p:sp>
        <p:nvSpPr>
          <p:cNvPr id="2" name="Marcador de número de diapositiva 1">
            <a:extLst>
              <a:ext uri="{FF2B5EF4-FFF2-40B4-BE49-F238E27FC236}">
                <a16:creationId xmlns:a16="http://schemas.microsoft.com/office/drawing/2014/main" id="{3968246F-631A-5649-B3B6-142A8A5A48E3}"/>
              </a:ext>
            </a:extLst>
          </p:cNvPr>
          <p:cNvSpPr>
            <a:spLocks noGrp="1"/>
          </p:cNvSpPr>
          <p:nvPr>
            <p:ph type="sldNum" sz="quarter" idx="12"/>
          </p:nvPr>
        </p:nvSpPr>
        <p:spPr/>
        <p:txBody>
          <a:bodyPr/>
          <a:lstStyle/>
          <a:p>
            <a:fld id="{00BEC3E0-57B4-914B-9277-0A781F130C5C}" type="slidenum">
              <a:rPr lang="es-ES" smtClean="0"/>
              <a:t>39</a:t>
            </a:fld>
            <a:endParaRPr lang="es-ES"/>
          </a:p>
        </p:txBody>
      </p:sp>
      <p:pic>
        <p:nvPicPr>
          <p:cNvPr id="5" name="Imagen 4">
            <a:extLst>
              <a:ext uri="{FF2B5EF4-FFF2-40B4-BE49-F238E27FC236}">
                <a16:creationId xmlns:a16="http://schemas.microsoft.com/office/drawing/2014/main" id="{C7629856-FDE1-9F4A-8710-A1A31A8A4F46}"/>
              </a:ext>
            </a:extLst>
          </p:cNvPr>
          <p:cNvPicPr>
            <a:picLocks noChangeAspect="1"/>
          </p:cNvPicPr>
          <p:nvPr/>
        </p:nvPicPr>
        <p:blipFill>
          <a:blip r:embed="rId3"/>
          <a:srcRect/>
          <a:stretch/>
        </p:blipFill>
        <p:spPr>
          <a:xfrm>
            <a:off x="9227105" y="2308618"/>
            <a:ext cx="2126695" cy="2240764"/>
          </a:xfrm>
          <a:prstGeom prst="rect">
            <a:avLst/>
          </a:prstGeom>
        </p:spPr>
      </p:pic>
    </p:spTree>
    <p:extLst>
      <p:ext uri="{BB962C8B-B14F-4D97-AF65-F5344CB8AC3E}">
        <p14:creationId xmlns:p14="http://schemas.microsoft.com/office/powerpoint/2010/main" val="33787826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9FCCF5-77BC-8D4F-976F-209E6B4E93FA}"/>
              </a:ext>
            </a:extLst>
          </p:cNvPr>
          <p:cNvSpPr>
            <a:spLocks noGrp="1"/>
          </p:cNvSpPr>
          <p:nvPr>
            <p:ph type="title"/>
          </p:nvPr>
        </p:nvSpPr>
        <p:spPr>
          <a:xfrm>
            <a:off x="1828800" y="177799"/>
            <a:ext cx="7699022" cy="1325563"/>
          </a:xfrm>
        </p:spPr>
        <p:txBody>
          <a:bodyPr/>
          <a:lstStyle/>
          <a:p>
            <a:r>
              <a:rPr lang="es-ES" dirty="0">
                <a:solidFill>
                  <a:schemeClr val="accent1"/>
                </a:solidFill>
              </a:rPr>
              <a:t>ESTILO DE APEGO TEMEROSO</a:t>
            </a:r>
          </a:p>
        </p:txBody>
      </p:sp>
      <p:sp>
        <p:nvSpPr>
          <p:cNvPr id="4" name="Marcador de contenido 3">
            <a:extLst>
              <a:ext uri="{FF2B5EF4-FFF2-40B4-BE49-F238E27FC236}">
                <a16:creationId xmlns:a16="http://schemas.microsoft.com/office/drawing/2014/main" id="{A91D7437-C7A4-4745-9DFE-1843377C9FAE}"/>
              </a:ext>
            </a:extLst>
          </p:cNvPr>
          <p:cNvSpPr>
            <a:spLocks noGrp="1"/>
          </p:cNvSpPr>
          <p:nvPr>
            <p:ph sz="half" idx="2"/>
          </p:nvPr>
        </p:nvSpPr>
        <p:spPr>
          <a:xfrm>
            <a:off x="1828800" y="1179512"/>
            <a:ext cx="8033657" cy="4498975"/>
          </a:xfrm>
        </p:spPr>
        <p:txBody>
          <a:bodyPr>
            <a:noAutofit/>
          </a:bodyPr>
          <a:lstStyle/>
          <a:p>
            <a:r>
              <a:rPr lang="es-ES" dirty="0"/>
              <a:t>Cuidado frío o violento, basado en el rechazo o en el castigo. </a:t>
            </a:r>
          </a:p>
          <a:p>
            <a:endParaRPr lang="es-ES" dirty="0"/>
          </a:p>
          <a:p>
            <a:r>
              <a:rPr lang="es-ES" dirty="0"/>
              <a:t>Visión muy negativa tanto de los otros como de sí mismos. </a:t>
            </a:r>
          </a:p>
          <a:p>
            <a:pPr marL="0" indent="0">
              <a:buNone/>
            </a:pPr>
            <a:endParaRPr lang="es-ES" dirty="0"/>
          </a:p>
          <a:p>
            <a:r>
              <a:rPr lang="es-ES" dirty="0"/>
              <a:t>Los niños maltratados piensan que algo están haciendo mal y tienen que cambiar para ser queridos, pero nunca lo consiguen.  </a:t>
            </a:r>
          </a:p>
          <a:p>
            <a:endParaRPr lang="es-ES" dirty="0"/>
          </a:p>
          <a:p>
            <a:r>
              <a:rPr lang="es-ES" dirty="0"/>
              <a:t>Baja autoestima. Desean contacto social pero lo inhiben por miedo al rechazo.</a:t>
            </a:r>
          </a:p>
          <a:p>
            <a:pPr marL="0" indent="0">
              <a:buNone/>
            </a:pPr>
            <a:endParaRPr lang="es-ES" dirty="0"/>
          </a:p>
          <a:p>
            <a:r>
              <a:rPr lang="es-ES" dirty="0"/>
              <a:t>Relaciones interpersonales se caracterizan por huida tras cierto grado de intimidad. </a:t>
            </a:r>
          </a:p>
          <a:p>
            <a:endParaRPr lang="es-ES" dirty="0"/>
          </a:p>
        </p:txBody>
      </p:sp>
      <p:sp>
        <p:nvSpPr>
          <p:cNvPr id="5" name="Marcador de número de diapositiva 4">
            <a:extLst>
              <a:ext uri="{FF2B5EF4-FFF2-40B4-BE49-F238E27FC236}">
                <a16:creationId xmlns:a16="http://schemas.microsoft.com/office/drawing/2014/main" id="{C811C81D-5A6A-BD46-B46A-AC5464321733}"/>
              </a:ext>
            </a:extLst>
          </p:cNvPr>
          <p:cNvSpPr>
            <a:spLocks noGrp="1"/>
          </p:cNvSpPr>
          <p:nvPr>
            <p:ph type="sldNum" sz="quarter" idx="12"/>
          </p:nvPr>
        </p:nvSpPr>
        <p:spPr/>
        <p:txBody>
          <a:bodyPr/>
          <a:lstStyle/>
          <a:p>
            <a:fld id="{00BEC3E0-57B4-914B-9277-0A781F130C5C}" type="slidenum">
              <a:rPr lang="es-ES" smtClean="0"/>
              <a:t>40</a:t>
            </a:fld>
            <a:endParaRPr lang="es-ES"/>
          </a:p>
        </p:txBody>
      </p:sp>
      <p:pic>
        <p:nvPicPr>
          <p:cNvPr id="6" name="Imagen 5">
            <a:extLst>
              <a:ext uri="{FF2B5EF4-FFF2-40B4-BE49-F238E27FC236}">
                <a16:creationId xmlns:a16="http://schemas.microsoft.com/office/drawing/2014/main" id="{EAF4F978-4283-994E-80CA-AE9F15223131}"/>
              </a:ext>
            </a:extLst>
          </p:cNvPr>
          <p:cNvPicPr>
            <a:picLocks noChangeAspect="1"/>
          </p:cNvPicPr>
          <p:nvPr/>
        </p:nvPicPr>
        <p:blipFill>
          <a:blip r:embed="rId3"/>
          <a:srcRect/>
          <a:stretch/>
        </p:blipFill>
        <p:spPr>
          <a:xfrm>
            <a:off x="9815461" y="3005451"/>
            <a:ext cx="2126695" cy="2371098"/>
          </a:xfrm>
          <a:prstGeom prst="rect">
            <a:avLst/>
          </a:prstGeom>
        </p:spPr>
      </p:pic>
    </p:spTree>
    <p:extLst>
      <p:ext uri="{BB962C8B-B14F-4D97-AF65-F5344CB8AC3E}">
        <p14:creationId xmlns:p14="http://schemas.microsoft.com/office/powerpoint/2010/main" val="13821486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63EE2BD6-1A44-F643-A3E1-3189A69435A5}"/>
              </a:ext>
            </a:extLst>
          </p:cNvPr>
          <p:cNvSpPr>
            <a:spLocks noGrp="1"/>
          </p:cNvSpPr>
          <p:nvPr>
            <p:ph type="sldNum" sz="quarter" idx="12"/>
          </p:nvPr>
        </p:nvSpPr>
        <p:spPr/>
        <p:txBody>
          <a:bodyPr/>
          <a:lstStyle/>
          <a:p>
            <a:fld id="{00BEC3E0-57B4-914B-9277-0A781F130C5C}" type="slidenum">
              <a:rPr lang="es-ES" smtClean="0"/>
              <a:t>41</a:t>
            </a:fld>
            <a:endParaRPr lang="es-ES"/>
          </a:p>
        </p:txBody>
      </p:sp>
      <p:sp>
        <p:nvSpPr>
          <p:cNvPr id="5" name="Título 1">
            <a:extLst>
              <a:ext uri="{FF2B5EF4-FFF2-40B4-BE49-F238E27FC236}">
                <a16:creationId xmlns:a16="http://schemas.microsoft.com/office/drawing/2014/main" id="{F41BC53C-F4C5-774B-9C24-56A6F593904F}"/>
              </a:ext>
            </a:extLst>
          </p:cNvPr>
          <p:cNvSpPr txBox="1">
            <a:spLocks/>
          </p:cNvSpPr>
          <p:nvPr/>
        </p:nvSpPr>
        <p:spPr>
          <a:xfrm>
            <a:off x="1265634" y="1558189"/>
            <a:ext cx="9660732"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s-ES" altLang="es-ES" dirty="0">
                <a:solidFill>
                  <a:schemeClr val="accent1"/>
                </a:solidFill>
              </a:rPr>
              <a:t>PRÁCTICA FORMAL 1:</a:t>
            </a:r>
            <a:br>
              <a:rPr lang="es-ES" altLang="es-ES" dirty="0"/>
            </a:br>
            <a:r>
              <a:rPr lang="es-ES" altLang="es-ES" dirty="0">
                <a:solidFill>
                  <a:schemeClr val="tx2"/>
                </a:solidFill>
              </a:rPr>
              <a:t>IDENTIFICANDO EL MODELO DE APEGO (III)</a:t>
            </a:r>
            <a:br>
              <a:rPr lang="es-ES" altLang="es-ES" dirty="0"/>
            </a:br>
            <a:endParaRPr lang="es-ES" dirty="0"/>
          </a:p>
        </p:txBody>
      </p:sp>
      <p:pic>
        <p:nvPicPr>
          <p:cNvPr id="6" name="Imagen 5">
            <a:extLst>
              <a:ext uri="{FF2B5EF4-FFF2-40B4-BE49-F238E27FC236}">
                <a16:creationId xmlns:a16="http://schemas.microsoft.com/office/drawing/2014/main" id="{F4E590FB-8542-9948-B579-1916E09437DA}"/>
              </a:ext>
            </a:extLst>
          </p:cNvPr>
          <p:cNvPicPr>
            <a:picLocks noChangeAspect="1"/>
          </p:cNvPicPr>
          <p:nvPr/>
        </p:nvPicPr>
        <p:blipFill>
          <a:blip r:embed="rId2"/>
          <a:stretch>
            <a:fillRect/>
          </a:stretch>
        </p:blipFill>
        <p:spPr>
          <a:xfrm>
            <a:off x="4353660" y="3227905"/>
            <a:ext cx="3484680" cy="3493570"/>
          </a:xfrm>
          <a:prstGeom prst="rect">
            <a:avLst/>
          </a:prstGeom>
        </p:spPr>
      </p:pic>
    </p:spTree>
    <p:extLst>
      <p:ext uri="{BB962C8B-B14F-4D97-AF65-F5344CB8AC3E}">
        <p14:creationId xmlns:p14="http://schemas.microsoft.com/office/powerpoint/2010/main" val="35521003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CD2667-4523-3A45-A972-7CC18E3D7FD9}"/>
              </a:ext>
            </a:extLst>
          </p:cNvPr>
          <p:cNvSpPr>
            <a:spLocks noGrp="1"/>
          </p:cNvSpPr>
          <p:nvPr>
            <p:ph type="ctrTitle"/>
          </p:nvPr>
        </p:nvSpPr>
        <p:spPr/>
        <p:txBody>
          <a:bodyPr/>
          <a:lstStyle/>
          <a:p>
            <a:r>
              <a:rPr lang="es-ES" dirty="0">
                <a:solidFill>
                  <a:schemeClr val="accent1"/>
                </a:solidFill>
              </a:rPr>
              <a:t>IMPORTANCIA DE LOS MODELOS DE APEGO</a:t>
            </a:r>
          </a:p>
        </p:txBody>
      </p:sp>
      <p:sp>
        <p:nvSpPr>
          <p:cNvPr id="4" name="Marcador de número de diapositiva 3">
            <a:extLst>
              <a:ext uri="{FF2B5EF4-FFF2-40B4-BE49-F238E27FC236}">
                <a16:creationId xmlns:a16="http://schemas.microsoft.com/office/drawing/2014/main" id="{F03BFCE0-7F99-964A-80CB-32E0C7B74387}"/>
              </a:ext>
            </a:extLst>
          </p:cNvPr>
          <p:cNvSpPr>
            <a:spLocks noGrp="1"/>
          </p:cNvSpPr>
          <p:nvPr>
            <p:ph type="sldNum" sz="quarter" idx="12"/>
          </p:nvPr>
        </p:nvSpPr>
        <p:spPr/>
        <p:txBody>
          <a:bodyPr/>
          <a:lstStyle/>
          <a:p>
            <a:fld id="{00BEC3E0-57B4-914B-9277-0A781F130C5C}" type="slidenum">
              <a:rPr lang="es-ES" smtClean="0"/>
              <a:t>42</a:t>
            </a:fld>
            <a:endParaRPr lang="es-ES" dirty="0"/>
          </a:p>
        </p:txBody>
      </p:sp>
      <p:pic>
        <p:nvPicPr>
          <p:cNvPr id="5" name="Imagen 4">
            <a:extLst>
              <a:ext uri="{FF2B5EF4-FFF2-40B4-BE49-F238E27FC236}">
                <a16:creationId xmlns:a16="http://schemas.microsoft.com/office/drawing/2014/main" id="{F3D817E9-6F70-B341-B2F8-ECB51B4964E3}"/>
              </a:ext>
            </a:extLst>
          </p:cNvPr>
          <p:cNvPicPr>
            <a:picLocks noChangeAspect="1"/>
          </p:cNvPicPr>
          <p:nvPr/>
        </p:nvPicPr>
        <p:blipFill>
          <a:blip r:embed="rId2"/>
          <a:stretch>
            <a:fillRect/>
          </a:stretch>
        </p:blipFill>
        <p:spPr>
          <a:xfrm>
            <a:off x="4316125" y="3698854"/>
            <a:ext cx="2650734" cy="2657496"/>
          </a:xfrm>
          <a:prstGeom prst="rect">
            <a:avLst/>
          </a:prstGeom>
        </p:spPr>
      </p:pic>
    </p:spTree>
    <p:extLst>
      <p:ext uri="{BB962C8B-B14F-4D97-AF65-F5344CB8AC3E}">
        <p14:creationId xmlns:p14="http://schemas.microsoft.com/office/powerpoint/2010/main" val="18736736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B9878D8E-A657-B148-879F-43A0D5A16201}"/>
              </a:ext>
            </a:extLst>
          </p:cNvPr>
          <p:cNvSpPr>
            <a:spLocks noGrp="1"/>
          </p:cNvSpPr>
          <p:nvPr>
            <p:ph type="title"/>
          </p:nvPr>
        </p:nvSpPr>
        <p:spPr/>
        <p:txBody>
          <a:bodyPr/>
          <a:lstStyle/>
          <a:p>
            <a:r>
              <a:rPr lang="es-ES" dirty="0"/>
              <a:t>CONSECUENCIAS DE LOS MODELOS DE APEGO (I)</a:t>
            </a:r>
          </a:p>
        </p:txBody>
      </p:sp>
      <p:sp>
        <p:nvSpPr>
          <p:cNvPr id="5" name="Marcador de contenido 4">
            <a:extLst>
              <a:ext uri="{FF2B5EF4-FFF2-40B4-BE49-F238E27FC236}">
                <a16:creationId xmlns:a16="http://schemas.microsoft.com/office/drawing/2014/main" id="{78E4E688-FD60-1148-897B-13A6CFDDA48B}"/>
              </a:ext>
            </a:extLst>
          </p:cNvPr>
          <p:cNvSpPr>
            <a:spLocks noGrp="1"/>
          </p:cNvSpPr>
          <p:nvPr>
            <p:ph sz="half" idx="2"/>
          </p:nvPr>
        </p:nvSpPr>
        <p:spPr/>
        <p:txBody>
          <a:bodyPr>
            <a:normAutofit lnSpcReduction="10000"/>
          </a:bodyPr>
          <a:lstStyle/>
          <a:p>
            <a:r>
              <a:rPr lang="es-ES" dirty="0"/>
              <a:t>65% de los/as niños/as presentan un estilo seguro de apego y el 35%  estilo inseguro</a:t>
            </a:r>
          </a:p>
          <a:p>
            <a:pPr marL="0" indent="0">
              <a:buNone/>
            </a:pPr>
            <a:endParaRPr lang="es-ES" dirty="0"/>
          </a:p>
          <a:p>
            <a:r>
              <a:rPr lang="es-ES" dirty="0"/>
              <a:t>El estilo de apego de los padres predice en un 75% el estilo de apego de los hijos/as.</a:t>
            </a:r>
          </a:p>
          <a:p>
            <a:pPr marL="0" indent="0">
              <a:buNone/>
            </a:pPr>
            <a:endParaRPr lang="es-ES" dirty="0"/>
          </a:p>
          <a:p>
            <a:r>
              <a:rPr lang="es-ES" dirty="0"/>
              <a:t>Los/as niños/as con apego inseguro no tienen tanto éxito en muchos ámbitos de la vida.</a:t>
            </a:r>
          </a:p>
          <a:p>
            <a:endParaRPr lang="es-ES" dirty="0"/>
          </a:p>
          <a:p>
            <a:r>
              <a:rPr lang="es-ES" dirty="0"/>
              <a:t>Los/as niños/as con apego seguro: socialmente competentes, más habilidades sociales, desarrollo intelectual y formación de la identidad social. </a:t>
            </a:r>
          </a:p>
          <a:p>
            <a:pPr marL="0" indent="0">
              <a:buNone/>
            </a:pPr>
            <a:endParaRPr lang="es-ES" dirty="0"/>
          </a:p>
        </p:txBody>
      </p:sp>
      <p:sp>
        <p:nvSpPr>
          <p:cNvPr id="2" name="Marcador de número de diapositiva 1">
            <a:extLst>
              <a:ext uri="{FF2B5EF4-FFF2-40B4-BE49-F238E27FC236}">
                <a16:creationId xmlns:a16="http://schemas.microsoft.com/office/drawing/2014/main" id="{D6535CD5-DCEC-6E48-BA79-701C5D4BAA4E}"/>
              </a:ext>
            </a:extLst>
          </p:cNvPr>
          <p:cNvSpPr>
            <a:spLocks noGrp="1"/>
          </p:cNvSpPr>
          <p:nvPr>
            <p:ph type="sldNum" sz="quarter" idx="12"/>
          </p:nvPr>
        </p:nvSpPr>
        <p:spPr/>
        <p:txBody>
          <a:bodyPr/>
          <a:lstStyle/>
          <a:p>
            <a:fld id="{00BEC3E0-57B4-914B-9277-0A781F130C5C}" type="slidenum">
              <a:rPr lang="es-ES" smtClean="0"/>
              <a:t>43</a:t>
            </a:fld>
            <a:endParaRPr lang="es-ES"/>
          </a:p>
        </p:txBody>
      </p:sp>
    </p:spTree>
    <p:extLst>
      <p:ext uri="{BB962C8B-B14F-4D97-AF65-F5344CB8AC3E}">
        <p14:creationId xmlns:p14="http://schemas.microsoft.com/office/powerpoint/2010/main" val="40655930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DAC95766-098A-AF47-A596-EBABE1B1B023}"/>
              </a:ext>
            </a:extLst>
          </p:cNvPr>
          <p:cNvSpPr>
            <a:spLocks noGrp="1"/>
          </p:cNvSpPr>
          <p:nvPr>
            <p:ph type="title"/>
          </p:nvPr>
        </p:nvSpPr>
        <p:spPr/>
        <p:txBody>
          <a:bodyPr/>
          <a:lstStyle/>
          <a:p>
            <a:r>
              <a:rPr lang="es-ES" dirty="0">
                <a:solidFill>
                  <a:schemeClr val="accent1"/>
                </a:solidFill>
              </a:rPr>
              <a:t>CONSECUENCIAS DE LOS MODELOS </a:t>
            </a:r>
            <a:br>
              <a:rPr lang="es-ES" dirty="0">
                <a:solidFill>
                  <a:schemeClr val="accent1"/>
                </a:solidFill>
              </a:rPr>
            </a:br>
            <a:r>
              <a:rPr lang="es-ES" dirty="0">
                <a:solidFill>
                  <a:schemeClr val="accent1"/>
                </a:solidFill>
              </a:rPr>
              <a:t>DE APEGO (II)</a:t>
            </a:r>
          </a:p>
        </p:txBody>
      </p:sp>
      <p:sp>
        <p:nvSpPr>
          <p:cNvPr id="4" name="Marcador de contenido 3">
            <a:extLst>
              <a:ext uri="{FF2B5EF4-FFF2-40B4-BE49-F238E27FC236}">
                <a16:creationId xmlns:a16="http://schemas.microsoft.com/office/drawing/2014/main" id="{982B3FD2-A1EA-DF42-9245-4944BBD46BDA}"/>
              </a:ext>
            </a:extLst>
          </p:cNvPr>
          <p:cNvSpPr>
            <a:spLocks noGrp="1"/>
          </p:cNvSpPr>
          <p:nvPr>
            <p:ph sz="half" idx="2"/>
          </p:nvPr>
        </p:nvSpPr>
        <p:spPr/>
        <p:txBody>
          <a:bodyPr>
            <a:normAutofit/>
          </a:bodyPr>
          <a:lstStyle/>
          <a:p>
            <a:endParaRPr lang="es-ES" dirty="0"/>
          </a:p>
          <a:p>
            <a:r>
              <a:rPr lang="es-ES" dirty="0"/>
              <a:t>Estos modelos se relacionarían con el tipo de relación interpersonal y de comunicación con otros. </a:t>
            </a:r>
          </a:p>
          <a:p>
            <a:pPr marL="0" indent="0">
              <a:buNone/>
            </a:pPr>
            <a:endParaRPr lang="es-ES" dirty="0"/>
          </a:p>
          <a:p>
            <a:r>
              <a:rPr lang="es-ES" dirty="0"/>
              <a:t>Modelos de apego de rechazo y temeroso: buscan menos apoyo en otros, no revelan sus sentimientos y sus relaciones son menos íntimas. </a:t>
            </a:r>
          </a:p>
          <a:p>
            <a:endParaRPr lang="es-ES" dirty="0"/>
          </a:p>
          <a:p>
            <a:r>
              <a:rPr lang="es-ES" dirty="0"/>
              <a:t>Si la visión de uno mismo es negativa el individuo tenderá a hacer cualquier cosa por ser querido</a:t>
            </a:r>
          </a:p>
          <a:p>
            <a:endParaRPr lang="es-ES" dirty="0"/>
          </a:p>
        </p:txBody>
      </p:sp>
      <p:sp>
        <p:nvSpPr>
          <p:cNvPr id="2" name="Marcador de número de diapositiva 1">
            <a:extLst>
              <a:ext uri="{FF2B5EF4-FFF2-40B4-BE49-F238E27FC236}">
                <a16:creationId xmlns:a16="http://schemas.microsoft.com/office/drawing/2014/main" id="{53ABC46E-BEE5-F347-8DBD-0A26BB9B41F9}"/>
              </a:ext>
            </a:extLst>
          </p:cNvPr>
          <p:cNvSpPr>
            <a:spLocks noGrp="1"/>
          </p:cNvSpPr>
          <p:nvPr>
            <p:ph type="sldNum" sz="quarter" idx="12"/>
          </p:nvPr>
        </p:nvSpPr>
        <p:spPr/>
        <p:txBody>
          <a:bodyPr/>
          <a:lstStyle/>
          <a:p>
            <a:fld id="{00BEC3E0-57B4-914B-9277-0A781F130C5C}" type="slidenum">
              <a:rPr lang="es-ES" smtClean="0"/>
              <a:t>44</a:t>
            </a:fld>
            <a:endParaRPr lang="es-ES"/>
          </a:p>
        </p:txBody>
      </p:sp>
    </p:spTree>
    <p:extLst>
      <p:ext uri="{BB962C8B-B14F-4D97-AF65-F5344CB8AC3E}">
        <p14:creationId xmlns:p14="http://schemas.microsoft.com/office/powerpoint/2010/main" val="25208905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DBAC0892-ECC7-BC40-AC81-8411968542A5}"/>
              </a:ext>
            </a:extLst>
          </p:cNvPr>
          <p:cNvSpPr>
            <a:spLocks noGrp="1"/>
          </p:cNvSpPr>
          <p:nvPr>
            <p:ph type="title"/>
          </p:nvPr>
        </p:nvSpPr>
        <p:spPr/>
        <p:txBody>
          <a:bodyPr/>
          <a:lstStyle/>
          <a:p>
            <a:r>
              <a:rPr lang="es-ES" dirty="0">
                <a:solidFill>
                  <a:schemeClr val="accent1"/>
                </a:solidFill>
              </a:rPr>
              <a:t>CÓMO ACTUAN LOS MODELOS</a:t>
            </a:r>
            <a:br>
              <a:rPr lang="es-ES" dirty="0">
                <a:solidFill>
                  <a:schemeClr val="accent1"/>
                </a:solidFill>
              </a:rPr>
            </a:br>
            <a:r>
              <a:rPr lang="es-ES" dirty="0">
                <a:solidFill>
                  <a:schemeClr val="accent1"/>
                </a:solidFill>
              </a:rPr>
              <a:t> DE APEGO </a:t>
            </a:r>
          </a:p>
        </p:txBody>
      </p:sp>
      <p:sp>
        <p:nvSpPr>
          <p:cNvPr id="4" name="Marcador de contenido 3">
            <a:extLst>
              <a:ext uri="{FF2B5EF4-FFF2-40B4-BE49-F238E27FC236}">
                <a16:creationId xmlns:a16="http://schemas.microsoft.com/office/drawing/2014/main" id="{EA0CE372-6C91-9648-8B39-82AA89897378}"/>
              </a:ext>
            </a:extLst>
          </p:cNvPr>
          <p:cNvSpPr>
            <a:spLocks noGrp="1"/>
          </p:cNvSpPr>
          <p:nvPr>
            <p:ph sz="half" idx="2"/>
          </p:nvPr>
        </p:nvSpPr>
        <p:spPr>
          <a:xfrm>
            <a:off x="1828800" y="2039937"/>
            <a:ext cx="9525000" cy="4498975"/>
          </a:xfrm>
        </p:spPr>
        <p:txBody>
          <a:bodyPr>
            <a:noAutofit/>
          </a:bodyPr>
          <a:lstStyle/>
          <a:p>
            <a:r>
              <a:rPr lang="es-ES" dirty="0"/>
              <a:t>Los modelos de apego desarrollan mecanismos interno de funcionamiento. </a:t>
            </a:r>
          </a:p>
          <a:p>
            <a:r>
              <a:rPr lang="es-ES" dirty="0"/>
              <a:t>No son solo "imágenes", sino también sentimientos despertados. </a:t>
            </a:r>
          </a:p>
          <a:p>
            <a:r>
              <a:rPr lang="es-ES" dirty="0"/>
              <a:t>Si un niño percibe a su cuidador como una fuente de seguridad y apoyo, espera reacciones positivas de los otros. </a:t>
            </a:r>
          </a:p>
          <a:p>
            <a:r>
              <a:rPr lang="es-ES" dirty="0"/>
              <a:t>Un niño con cuidador abusador, generaliza las expectativas negativas en otras relaciones.</a:t>
            </a:r>
          </a:p>
          <a:p>
            <a:r>
              <a:rPr lang="es-ES" dirty="0"/>
              <a:t>¿Qué respuestas esperamos de los demás? </a:t>
            </a:r>
            <a:r>
              <a:rPr lang="es-ES" dirty="0">
                <a:solidFill>
                  <a:schemeClr val="accent1"/>
                </a:solidFill>
              </a:rPr>
              <a:t>(PRACTICA DE RECIBIR AFECTO DE OTROS)</a:t>
            </a:r>
          </a:p>
        </p:txBody>
      </p:sp>
      <p:sp>
        <p:nvSpPr>
          <p:cNvPr id="2" name="Marcador de número de diapositiva 1">
            <a:extLst>
              <a:ext uri="{FF2B5EF4-FFF2-40B4-BE49-F238E27FC236}">
                <a16:creationId xmlns:a16="http://schemas.microsoft.com/office/drawing/2014/main" id="{F6956969-45D3-374A-A5D2-059407D6B194}"/>
              </a:ext>
            </a:extLst>
          </p:cNvPr>
          <p:cNvSpPr>
            <a:spLocks noGrp="1"/>
          </p:cNvSpPr>
          <p:nvPr>
            <p:ph type="sldNum" sz="quarter" idx="12"/>
          </p:nvPr>
        </p:nvSpPr>
        <p:spPr/>
        <p:txBody>
          <a:bodyPr/>
          <a:lstStyle/>
          <a:p>
            <a:fld id="{00BEC3E0-57B4-914B-9277-0A781F130C5C}" type="slidenum">
              <a:rPr lang="es-ES" smtClean="0"/>
              <a:t>45</a:t>
            </a:fld>
            <a:endParaRPr lang="es-ES"/>
          </a:p>
        </p:txBody>
      </p:sp>
    </p:spTree>
    <p:extLst>
      <p:ext uri="{BB962C8B-B14F-4D97-AF65-F5344CB8AC3E}">
        <p14:creationId xmlns:p14="http://schemas.microsoft.com/office/powerpoint/2010/main" val="6154001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8CD80B9B-8979-CF44-B180-EC9F9A38066F}"/>
              </a:ext>
            </a:extLst>
          </p:cNvPr>
          <p:cNvSpPr>
            <a:spLocks noGrp="1"/>
          </p:cNvSpPr>
          <p:nvPr>
            <p:ph type="sldNum" sz="quarter" idx="12"/>
          </p:nvPr>
        </p:nvSpPr>
        <p:spPr/>
        <p:txBody>
          <a:bodyPr/>
          <a:lstStyle/>
          <a:p>
            <a:fld id="{00BEC3E0-57B4-914B-9277-0A781F130C5C}" type="slidenum">
              <a:rPr lang="es-ES" smtClean="0"/>
              <a:pPr/>
              <a:t>46</a:t>
            </a:fld>
            <a:endParaRPr lang="es-ES" dirty="0"/>
          </a:p>
        </p:txBody>
      </p:sp>
      <p:sp>
        <p:nvSpPr>
          <p:cNvPr id="6" name="Título 1">
            <a:extLst>
              <a:ext uri="{FF2B5EF4-FFF2-40B4-BE49-F238E27FC236}">
                <a16:creationId xmlns:a16="http://schemas.microsoft.com/office/drawing/2014/main" id="{47EB7B44-88C9-724C-8B89-7881157B41ED}"/>
              </a:ext>
            </a:extLst>
          </p:cNvPr>
          <p:cNvSpPr txBox="1">
            <a:spLocks/>
          </p:cNvSpPr>
          <p:nvPr/>
        </p:nvSpPr>
        <p:spPr>
          <a:xfrm>
            <a:off x="-91440" y="1338580"/>
            <a:ext cx="12374880"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s-ES" altLang="es-ES" sz="5000" dirty="0">
                <a:solidFill>
                  <a:schemeClr val="accent1"/>
                </a:solidFill>
              </a:rPr>
              <a:t>LA FIGURA DE APEGO</a:t>
            </a:r>
            <a:endParaRPr lang="es-ES" sz="5000" dirty="0">
              <a:solidFill>
                <a:schemeClr val="accent1"/>
              </a:solidFill>
            </a:endParaRPr>
          </a:p>
        </p:txBody>
      </p:sp>
      <p:pic>
        <p:nvPicPr>
          <p:cNvPr id="3" name="Imagen 2">
            <a:extLst>
              <a:ext uri="{FF2B5EF4-FFF2-40B4-BE49-F238E27FC236}">
                <a16:creationId xmlns:a16="http://schemas.microsoft.com/office/drawing/2014/main" id="{42EE4622-22F5-DD4F-8150-22F289FCA9AF}"/>
              </a:ext>
            </a:extLst>
          </p:cNvPr>
          <p:cNvPicPr>
            <a:picLocks noChangeAspect="1"/>
          </p:cNvPicPr>
          <p:nvPr/>
        </p:nvPicPr>
        <p:blipFill>
          <a:blip r:embed="rId2"/>
          <a:srcRect/>
          <a:stretch/>
        </p:blipFill>
        <p:spPr>
          <a:xfrm>
            <a:off x="4949706" y="2944791"/>
            <a:ext cx="2292587" cy="3913209"/>
          </a:xfrm>
          <a:prstGeom prst="rect">
            <a:avLst/>
          </a:prstGeom>
        </p:spPr>
      </p:pic>
    </p:spTree>
    <p:extLst>
      <p:ext uri="{BB962C8B-B14F-4D97-AF65-F5344CB8AC3E}">
        <p14:creationId xmlns:p14="http://schemas.microsoft.com/office/powerpoint/2010/main" val="25233865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645985F-0969-8442-951F-1121990227B5}"/>
              </a:ext>
            </a:extLst>
          </p:cNvPr>
          <p:cNvSpPr>
            <a:spLocks noGrp="1"/>
          </p:cNvSpPr>
          <p:nvPr>
            <p:ph type="title"/>
          </p:nvPr>
        </p:nvSpPr>
        <p:spPr>
          <a:xfrm>
            <a:off x="1394460" y="668337"/>
            <a:ext cx="8133362" cy="1325563"/>
          </a:xfrm>
        </p:spPr>
        <p:txBody>
          <a:bodyPr>
            <a:normAutofit/>
          </a:bodyPr>
          <a:lstStyle/>
          <a:p>
            <a:r>
              <a:rPr lang="es-ES" dirty="0"/>
              <a:t>IMPORTANCIA DE LA FIGURA </a:t>
            </a:r>
            <a:br>
              <a:rPr lang="es-ES" dirty="0"/>
            </a:br>
            <a:r>
              <a:rPr lang="es-ES" dirty="0"/>
              <a:t>DE APEGO (I)</a:t>
            </a:r>
          </a:p>
        </p:txBody>
      </p:sp>
      <p:sp>
        <p:nvSpPr>
          <p:cNvPr id="4" name="Marcador de contenido 3">
            <a:extLst>
              <a:ext uri="{FF2B5EF4-FFF2-40B4-BE49-F238E27FC236}">
                <a16:creationId xmlns:a16="http://schemas.microsoft.com/office/drawing/2014/main" id="{C439044D-7DEA-6843-85B9-CE8AE0C3D322}"/>
              </a:ext>
            </a:extLst>
          </p:cNvPr>
          <p:cNvSpPr>
            <a:spLocks noGrp="1"/>
          </p:cNvSpPr>
          <p:nvPr>
            <p:ph sz="half" idx="2"/>
          </p:nvPr>
        </p:nvSpPr>
        <p:spPr>
          <a:xfrm>
            <a:off x="1479521" y="1925638"/>
            <a:ext cx="9959340" cy="4498975"/>
          </a:xfrm>
        </p:spPr>
        <p:txBody>
          <a:bodyPr>
            <a:noAutofit/>
          </a:bodyPr>
          <a:lstStyle/>
          <a:p>
            <a:endParaRPr lang="es-ES" altLang="es-ES" dirty="0"/>
          </a:p>
          <a:p>
            <a:r>
              <a:rPr lang="es-ES" altLang="es-ES" dirty="0"/>
              <a:t> Teoría del apego</a:t>
            </a:r>
          </a:p>
          <a:p>
            <a:r>
              <a:rPr lang="es-ES" altLang="es-ES" dirty="0"/>
              <a:t> Pobre modelo parental de los primeros años de vida, carecen de una figura de protección para calmar el sufrimiento. </a:t>
            </a:r>
          </a:p>
          <a:p>
            <a:r>
              <a:rPr lang="es-ES" altLang="es-ES" b="1" dirty="0"/>
              <a:t> CONSECUENCIAS:</a:t>
            </a:r>
          </a:p>
          <a:p>
            <a:pPr lvl="1">
              <a:buFont typeface="Arial" panose="020B0604020202020204" pitchFamily="34" charset="0"/>
              <a:buChar char="•"/>
            </a:pPr>
            <a:r>
              <a:rPr lang="es-ES" altLang="es-ES" dirty="0"/>
              <a:t>No se desarrolla el sistema de auto-calmado o de auto-regulación emocional (</a:t>
            </a:r>
            <a:r>
              <a:rPr lang="es-ES" altLang="es-ES" dirty="0" err="1"/>
              <a:t>oxitocina</a:t>
            </a:r>
            <a:r>
              <a:rPr lang="es-ES" altLang="es-ES" dirty="0"/>
              <a:t>)</a:t>
            </a:r>
          </a:p>
          <a:p>
            <a:pPr lvl="1">
              <a:buFont typeface="Arial" panose="020B0604020202020204" pitchFamily="34" charset="0"/>
              <a:buChar char="•"/>
            </a:pPr>
            <a:r>
              <a:rPr lang="es-ES" altLang="es-ES" dirty="0"/>
              <a:t>cualquier activación emocional les genera sufrimiento.</a:t>
            </a:r>
          </a:p>
          <a:p>
            <a:endParaRPr lang="es-ES" altLang="es-ES" dirty="0"/>
          </a:p>
        </p:txBody>
      </p:sp>
      <p:sp>
        <p:nvSpPr>
          <p:cNvPr id="2" name="Marcador de número de diapositiva 1">
            <a:extLst>
              <a:ext uri="{FF2B5EF4-FFF2-40B4-BE49-F238E27FC236}">
                <a16:creationId xmlns:a16="http://schemas.microsoft.com/office/drawing/2014/main" id="{3968246F-631A-5649-B3B6-142A8A5A48E3}"/>
              </a:ext>
            </a:extLst>
          </p:cNvPr>
          <p:cNvSpPr>
            <a:spLocks noGrp="1"/>
          </p:cNvSpPr>
          <p:nvPr>
            <p:ph type="sldNum" sz="quarter" idx="12"/>
          </p:nvPr>
        </p:nvSpPr>
        <p:spPr/>
        <p:txBody>
          <a:bodyPr/>
          <a:lstStyle/>
          <a:p>
            <a:fld id="{00BEC3E0-57B4-914B-9277-0A781F130C5C}" type="slidenum">
              <a:rPr lang="es-ES" smtClean="0"/>
              <a:t>47</a:t>
            </a:fld>
            <a:endParaRPr lang="es-ES" dirty="0"/>
          </a:p>
        </p:txBody>
      </p:sp>
    </p:spTree>
    <p:extLst>
      <p:ext uri="{BB962C8B-B14F-4D97-AF65-F5344CB8AC3E}">
        <p14:creationId xmlns:p14="http://schemas.microsoft.com/office/powerpoint/2010/main" val="15084552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2FA794-9FE5-1742-B997-D404F8EE7FA1}"/>
              </a:ext>
            </a:extLst>
          </p:cNvPr>
          <p:cNvSpPr>
            <a:spLocks noGrp="1"/>
          </p:cNvSpPr>
          <p:nvPr>
            <p:ph type="title"/>
          </p:nvPr>
        </p:nvSpPr>
        <p:spPr>
          <a:xfrm>
            <a:off x="1714500" y="365125"/>
            <a:ext cx="7813322" cy="1325563"/>
          </a:xfrm>
        </p:spPr>
        <p:txBody>
          <a:bodyPr>
            <a:normAutofit/>
          </a:bodyPr>
          <a:lstStyle/>
          <a:p>
            <a:r>
              <a:rPr lang="es-ES" dirty="0"/>
              <a:t>IMPORTANCIA DE LA FIGURA </a:t>
            </a:r>
            <a:br>
              <a:rPr lang="es-ES" dirty="0"/>
            </a:br>
            <a:r>
              <a:rPr lang="es-ES" dirty="0"/>
              <a:t>DE APEGO (II)</a:t>
            </a:r>
          </a:p>
        </p:txBody>
      </p:sp>
      <p:sp>
        <p:nvSpPr>
          <p:cNvPr id="4" name="Marcador de contenido 3">
            <a:extLst>
              <a:ext uri="{FF2B5EF4-FFF2-40B4-BE49-F238E27FC236}">
                <a16:creationId xmlns:a16="http://schemas.microsoft.com/office/drawing/2014/main" id="{B5850B73-2742-B149-914C-C7762A840067}"/>
              </a:ext>
            </a:extLst>
          </p:cNvPr>
          <p:cNvSpPr>
            <a:spLocks noGrp="1"/>
          </p:cNvSpPr>
          <p:nvPr>
            <p:ph sz="half" idx="2"/>
          </p:nvPr>
        </p:nvSpPr>
        <p:spPr>
          <a:xfrm>
            <a:off x="1948416" y="1994315"/>
            <a:ext cx="7813322" cy="4498975"/>
          </a:xfrm>
        </p:spPr>
        <p:txBody>
          <a:bodyPr/>
          <a:lstStyle/>
          <a:p>
            <a:r>
              <a:rPr lang="es-ES" dirty="0"/>
              <a:t> Objetivo: mejorar la relación que establecen estas personas consigo mismos (figura de apego seguro)</a:t>
            </a:r>
          </a:p>
          <a:p>
            <a:endParaRPr lang="es-ES" dirty="0"/>
          </a:p>
          <a:p>
            <a:r>
              <a:rPr lang="es-ES" dirty="0"/>
              <a:t> Inicialmente suele ser una figura distinta, pero con el tiempo, pueden llegar a ser ellos mismos. </a:t>
            </a:r>
          </a:p>
          <a:p>
            <a:endParaRPr lang="es-ES" dirty="0"/>
          </a:p>
          <a:p>
            <a:r>
              <a:rPr lang="es-ES" dirty="0"/>
              <a:t> Ejercicios de imaginación</a:t>
            </a:r>
          </a:p>
          <a:p>
            <a:endParaRPr lang="es-ES" dirty="0"/>
          </a:p>
          <a:p>
            <a:r>
              <a:rPr lang="es-ES" dirty="0"/>
              <a:t> Reducción de la ansiedad, la depresión y la actitud auto-crítica. </a:t>
            </a:r>
          </a:p>
          <a:p>
            <a:endParaRPr lang="es-ES" dirty="0"/>
          </a:p>
        </p:txBody>
      </p:sp>
      <p:sp>
        <p:nvSpPr>
          <p:cNvPr id="5" name="Marcador de número de diapositiva 4">
            <a:extLst>
              <a:ext uri="{FF2B5EF4-FFF2-40B4-BE49-F238E27FC236}">
                <a16:creationId xmlns:a16="http://schemas.microsoft.com/office/drawing/2014/main" id="{43F6A5F5-CC4A-0849-BD02-1F4A66BDCC04}"/>
              </a:ext>
            </a:extLst>
          </p:cNvPr>
          <p:cNvSpPr>
            <a:spLocks noGrp="1"/>
          </p:cNvSpPr>
          <p:nvPr>
            <p:ph type="sldNum" sz="quarter" idx="12"/>
          </p:nvPr>
        </p:nvSpPr>
        <p:spPr/>
        <p:txBody>
          <a:bodyPr/>
          <a:lstStyle/>
          <a:p>
            <a:fld id="{00BEC3E0-57B4-914B-9277-0A781F130C5C}" type="slidenum">
              <a:rPr lang="es-ES" smtClean="0"/>
              <a:t>48</a:t>
            </a:fld>
            <a:endParaRPr lang="es-ES"/>
          </a:p>
        </p:txBody>
      </p:sp>
      <p:pic>
        <p:nvPicPr>
          <p:cNvPr id="6" name="Imagen 5">
            <a:extLst>
              <a:ext uri="{FF2B5EF4-FFF2-40B4-BE49-F238E27FC236}">
                <a16:creationId xmlns:a16="http://schemas.microsoft.com/office/drawing/2014/main" id="{F1494C9E-65B0-C444-A4F1-7A163DDCD27F}"/>
              </a:ext>
            </a:extLst>
          </p:cNvPr>
          <p:cNvPicPr>
            <a:picLocks noChangeAspect="1"/>
          </p:cNvPicPr>
          <p:nvPr/>
        </p:nvPicPr>
        <p:blipFill>
          <a:blip r:embed="rId3"/>
          <a:srcRect/>
          <a:stretch/>
        </p:blipFill>
        <p:spPr>
          <a:xfrm>
            <a:off x="9375422" y="1983571"/>
            <a:ext cx="2292587" cy="3913209"/>
          </a:xfrm>
          <a:prstGeom prst="rect">
            <a:avLst/>
          </a:prstGeom>
        </p:spPr>
      </p:pic>
    </p:spTree>
    <p:extLst>
      <p:ext uri="{BB962C8B-B14F-4D97-AF65-F5344CB8AC3E}">
        <p14:creationId xmlns:p14="http://schemas.microsoft.com/office/powerpoint/2010/main" val="29157853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266269B-34E0-D849-B715-9609869E8F15}"/>
              </a:ext>
            </a:extLst>
          </p:cNvPr>
          <p:cNvSpPr>
            <a:spLocks noGrp="1"/>
          </p:cNvSpPr>
          <p:nvPr>
            <p:ph type="title"/>
          </p:nvPr>
        </p:nvSpPr>
        <p:spPr>
          <a:xfrm>
            <a:off x="1828800" y="365125"/>
            <a:ext cx="7699022" cy="1325563"/>
          </a:xfrm>
        </p:spPr>
        <p:txBody>
          <a:bodyPr>
            <a:normAutofit fontScale="90000"/>
          </a:bodyPr>
          <a:lstStyle/>
          <a:p>
            <a:r>
              <a:rPr lang="es-ES" dirty="0"/>
              <a:t>DESARROLLO DE LA FIGURA </a:t>
            </a:r>
            <a:br>
              <a:rPr lang="es-ES" dirty="0"/>
            </a:br>
            <a:r>
              <a:rPr lang="es-ES" dirty="0"/>
              <a:t>DE APEGO (I)</a:t>
            </a:r>
            <a:br>
              <a:rPr lang="es-ES" dirty="0"/>
            </a:br>
            <a:endParaRPr lang="es-ES" dirty="0"/>
          </a:p>
        </p:txBody>
      </p:sp>
      <p:sp>
        <p:nvSpPr>
          <p:cNvPr id="3" name="Marcador de contenido 2">
            <a:extLst>
              <a:ext uri="{FF2B5EF4-FFF2-40B4-BE49-F238E27FC236}">
                <a16:creationId xmlns:a16="http://schemas.microsoft.com/office/drawing/2014/main" id="{014C2781-6D4A-BB42-B542-900EF49DC75E}"/>
              </a:ext>
            </a:extLst>
          </p:cNvPr>
          <p:cNvSpPr>
            <a:spLocks noGrp="1"/>
          </p:cNvSpPr>
          <p:nvPr>
            <p:ph sz="half" idx="2"/>
          </p:nvPr>
        </p:nvSpPr>
        <p:spPr>
          <a:xfrm>
            <a:off x="1828800" y="1690688"/>
            <a:ext cx="9525000" cy="4498975"/>
          </a:xfrm>
        </p:spPr>
        <p:txBody>
          <a:bodyPr>
            <a:normAutofit/>
          </a:bodyPr>
          <a:lstStyle/>
          <a:p>
            <a:r>
              <a:rPr lang="es-ES" dirty="0"/>
              <a:t> En algunas tradiciones religiosas (budismo tibetano), se trabaja con este tipo de figuras (“</a:t>
            </a:r>
            <a:r>
              <a:rPr lang="es-ES" dirty="0" err="1"/>
              <a:t>bodhisatvas</a:t>
            </a:r>
            <a:r>
              <a:rPr lang="es-ES" dirty="0"/>
              <a:t>”) </a:t>
            </a:r>
          </a:p>
          <a:p>
            <a:pPr marL="0" indent="0">
              <a:buNone/>
            </a:pPr>
            <a:endParaRPr lang="es-ES" dirty="0"/>
          </a:p>
          <a:p>
            <a:r>
              <a:rPr lang="es-ES" dirty="0"/>
              <a:t>Personas que han alcanzado la iluminación y se dedican a dar compasión a los seres vivos</a:t>
            </a:r>
          </a:p>
          <a:p>
            <a:endParaRPr lang="es-ES" dirty="0"/>
          </a:p>
          <a:p>
            <a:r>
              <a:rPr lang="es-ES" dirty="0"/>
              <a:t>Sería un modelo psicológico impuesto de arriba-abajo:</a:t>
            </a:r>
          </a:p>
          <a:p>
            <a:pPr lvl="1">
              <a:buFont typeface="Arial" panose="020B0604020202020204" pitchFamily="34" charset="0"/>
              <a:buChar char="•"/>
            </a:pPr>
            <a:r>
              <a:rPr lang="es-ES" dirty="0"/>
              <a:t>Las figuras ya están predeterminadas </a:t>
            </a:r>
          </a:p>
          <a:p>
            <a:pPr lvl="1">
              <a:buFont typeface="Arial" panose="020B0604020202020204" pitchFamily="34" charset="0"/>
              <a:buChar char="•"/>
            </a:pPr>
            <a:r>
              <a:rPr lang="es-ES" dirty="0"/>
              <a:t>Son otorgadas a la persona por su maestro</a:t>
            </a:r>
          </a:p>
          <a:p>
            <a:pPr lvl="1">
              <a:buFont typeface="Arial" panose="020B0604020202020204" pitchFamily="34" charset="0"/>
              <a:buChar char="•"/>
            </a:pPr>
            <a:r>
              <a:rPr lang="es-ES" dirty="0"/>
              <a:t> Se asocian a otros elementos de fuerte carácter simbólico y que facilita la meditación sobre él</a:t>
            </a:r>
          </a:p>
        </p:txBody>
      </p:sp>
      <p:sp>
        <p:nvSpPr>
          <p:cNvPr id="2" name="Marcador de número de diapositiva 1">
            <a:extLst>
              <a:ext uri="{FF2B5EF4-FFF2-40B4-BE49-F238E27FC236}">
                <a16:creationId xmlns:a16="http://schemas.microsoft.com/office/drawing/2014/main" id="{A7186518-E1B0-FD4F-8B47-25B78FE3EF22}"/>
              </a:ext>
            </a:extLst>
          </p:cNvPr>
          <p:cNvSpPr>
            <a:spLocks noGrp="1"/>
          </p:cNvSpPr>
          <p:nvPr>
            <p:ph type="sldNum" sz="quarter" idx="12"/>
          </p:nvPr>
        </p:nvSpPr>
        <p:spPr/>
        <p:txBody>
          <a:bodyPr/>
          <a:lstStyle/>
          <a:p>
            <a:fld id="{00BEC3E0-57B4-914B-9277-0A781F130C5C}" type="slidenum">
              <a:rPr lang="es-ES" smtClean="0"/>
              <a:t>49</a:t>
            </a:fld>
            <a:endParaRPr lang="es-ES"/>
          </a:p>
        </p:txBody>
      </p:sp>
    </p:spTree>
    <p:extLst>
      <p:ext uri="{BB962C8B-B14F-4D97-AF65-F5344CB8AC3E}">
        <p14:creationId xmlns:p14="http://schemas.microsoft.com/office/powerpoint/2010/main" val="33160134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2E8F74-3C3D-F74D-9A01-7F089A1FBE8C}"/>
              </a:ext>
            </a:extLst>
          </p:cNvPr>
          <p:cNvSpPr>
            <a:spLocks noGrp="1"/>
          </p:cNvSpPr>
          <p:nvPr>
            <p:ph type="title"/>
          </p:nvPr>
        </p:nvSpPr>
        <p:spPr/>
        <p:txBody>
          <a:bodyPr>
            <a:normAutofit/>
          </a:bodyPr>
          <a:lstStyle/>
          <a:p>
            <a:r>
              <a:rPr lang="es-ES" dirty="0"/>
              <a:t>DESARROLLO DE LA FIGURA DE APEGO (II)</a:t>
            </a:r>
          </a:p>
        </p:txBody>
      </p:sp>
      <p:sp>
        <p:nvSpPr>
          <p:cNvPr id="3" name="Marcador de contenido 2">
            <a:extLst>
              <a:ext uri="{FF2B5EF4-FFF2-40B4-BE49-F238E27FC236}">
                <a16:creationId xmlns:a16="http://schemas.microsoft.com/office/drawing/2014/main" id="{137DAF31-EEFE-2944-BD37-71F27DE4205E}"/>
              </a:ext>
            </a:extLst>
          </p:cNvPr>
          <p:cNvSpPr>
            <a:spLocks noGrp="1"/>
          </p:cNvSpPr>
          <p:nvPr>
            <p:ph sz="half" idx="2"/>
          </p:nvPr>
        </p:nvSpPr>
        <p:spPr>
          <a:xfrm>
            <a:off x="1828800" y="1690688"/>
            <a:ext cx="8206740" cy="4802187"/>
          </a:xfrm>
        </p:spPr>
        <p:txBody>
          <a:bodyPr>
            <a:normAutofit lnSpcReduction="10000"/>
          </a:bodyPr>
          <a:lstStyle/>
          <a:p>
            <a:r>
              <a:rPr lang="es-ES" sz="2600" dirty="0"/>
              <a:t> En los modelos de compasión el proceso se construya  de abajo-arriba</a:t>
            </a:r>
          </a:p>
          <a:p>
            <a:endParaRPr lang="es-ES" sz="2600" dirty="0"/>
          </a:p>
          <a:p>
            <a:r>
              <a:rPr lang="es-ES" sz="2600" dirty="0"/>
              <a:t>El individuo crea su figura compasiva ideal, para que pueda identificarse con ella. </a:t>
            </a:r>
          </a:p>
          <a:p>
            <a:endParaRPr lang="es-ES" sz="2600" dirty="0"/>
          </a:p>
          <a:p>
            <a:r>
              <a:rPr lang="es-ES" sz="2600" dirty="0"/>
              <a:t>Este proceso requiere mayor esfuerzo y requiere cierto asesoramiento</a:t>
            </a:r>
          </a:p>
          <a:p>
            <a:endParaRPr lang="es-ES" sz="2600" dirty="0"/>
          </a:p>
          <a:p>
            <a:r>
              <a:rPr lang="es-ES" sz="2600" dirty="0"/>
              <a:t>En trastornos psiquiátricos graves terapeuta es imprescindible porque la imagen puede llegar a ser muy destructiva</a:t>
            </a:r>
          </a:p>
          <a:p>
            <a:pPr marL="0" indent="0">
              <a:buNone/>
            </a:pPr>
            <a:endParaRPr lang="es-ES" dirty="0"/>
          </a:p>
        </p:txBody>
      </p:sp>
      <p:sp>
        <p:nvSpPr>
          <p:cNvPr id="4" name="Marcador de número de diapositiva 3">
            <a:extLst>
              <a:ext uri="{FF2B5EF4-FFF2-40B4-BE49-F238E27FC236}">
                <a16:creationId xmlns:a16="http://schemas.microsoft.com/office/drawing/2014/main" id="{E7ABCA48-AC66-0848-A694-A2F8F5E49D17}"/>
              </a:ext>
            </a:extLst>
          </p:cNvPr>
          <p:cNvSpPr>
            <a:spLocks noGrp="1"/>
          </p:cNvSpPr>
          <p:nvPr>
            <p:ph type="sldNum" sz="quarter" idx="12"/>
          </p:nvPr>
        </p:nvSpPr>
        <p:spPr/>
        <p:txBody>
          <a:bodyPr/>
          <a:lstStyle/>
          <a:p>
            <a:fld id="{00BEC3E0-57B4-914B-9277-0A781F130C5C}" type="slidenum">
              <a:rPr lang="es-ES" smtClean="0"/>
              <a:t>50</a:t>
            </a:fld>
            <a:endParaRPr lang="es-ES"/>
          </a:p>
        </p:txBody>
      </p:sp>
      <p:pic>
        <p:nvPicPr>
          <p:cNvPr id="6" name="Imagen 5">
            <a:extLst>
              <a:ext uri="{FF2B5EF4-FFF2-40B4-BE49-F238E27FC236}">
                <a16:creationId xmlns:a16="http://schemas.microsoft.com/office/drawing/2014/main" id="{B83B85C4-69A4-214D-B219-5A35B8551856}"/>
              </a:ext>
            </a:extLst>
          </p:cNvPr>
          <p:cNvPicPr>
            <a:picLocks noChangeAspect="1"/>
          </p:cNvPicPr>
          <p:nvPr/>
        </p:nvPicPr>
        <p:blipFill>
          <a:blip r:embed="rId3"/>
          <a:srcRect/>
          <a:stretch/>
        </p:blipFill>
        <p:spPr>
          <a:xfrm>
            <a:off x="9535443" y="1825624"/>
            <a:ext cx="1978378" cy="3376887"/>
          </a:xfrm>
          <a:prstGeom prst="rect">
            <a:avLst/>
          </a:prstGeom>
        </p:spPr>
      </p:pic>
    </p:spTree>
    <p:extLst>
      <p:ext uri="{BB962C8B-B14F-4D97-AF65-F5344CB8AC3E}">
        <p14:creationId xmlns:p14="http://schemas.microsoft.com/office/powerpoint/2010/main" val="25487609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A24C0FC4-0AE3-DA4C-8231-EFCB1D7B3CD7}"/>
              </a:ext>
            </a:extLst>
          </p:cNvPr>
          <p:cNvSpPr>
            <a:spLocks noGrp="1"/>
          </p:cNvSpPr>
          <p:nvPr>
            <p:ph type="title"/>
          </p:nvPr>
        </p:nvSpPr>
        <p:spPr/>
        <p:txBody>
          <a:bodyPr/>
          <a:lstStyle/>
          <a:p>
            <a:r>
              <a:rPr lang="es-ES" dirty="0"/>
              <a:t>DESARROLLO DE LA FIGURA DE APEGO (III)</a:t>
            </a:r>
          </a:p>
        </p:txBody>
      </p:sp>
      <p:sp>
        <p:nvSpPr>
          <p:cNvPr id="5" name="Marcador de contenido 4">
            <a:extLst>
              <a:ext uri="{FF2B5EF4-FFF2-40B4-BE49-F238E27FC236}">
                <a16:creationId xmlns:a16="http://schemas.microsoft.com/office/drawing/2014/main" id="{98B549E5-C332-1842-9034-65C312B01DB7}"/>
              </a:ext>
            </a:extLst>
          </p:cNvPr>
          <p:cNvSpPr>
            <a:spLocks noGrp="1"/>
          </p:cNvSpPr>
          <p:nvPr>
            <p:ph sz="half" idx="2"/>
          </p:nvPr>
        </p:nvSpPr>
        <p:spPr>
          <a:xfrm>
            <a:off x="1828800" y="1868119"/>
            <a:ext cx="9525000" cy="4498975"/>
          </a:xfrm>
        </p:spPr>
        <p:txBody>
          <a:bodyPr>
            <a:noAutofit/>
          </a:bodyPr>
          <a:lstStyle/>
          <a:p>
            <a:r>
              <a:rPr lang="es-ES" dirty="0"/>
              <a:t> Personas sanas: figura compasiva ideal asociada a paz y bienestar (escenas de luz, mar cálido, bosque acogedor)</a:t>
            </a:r>
          </a:p>
          <a:p>
            <a:r>
              <a:rPr lang="es-ES" dirty="0"/>
              <a:t>Si hay creencias religiosas, adopta formas similares a la divinidad, sobre todo en religiones monoteístas (Jesús, la Virgen)</a:t>
            </a:r>
          </a:p>
          <a:p>
            <a:r>
              <a:rPr lang="es-ES" dirty="0"/>
              <a:t>Individuos que han sufrido abandono o abuso prefieren figuras que no tengan forma humana. </a:t>
            </a:r>
          </a:p>
          <a:p>
            <a:r>
              <a:rPr lang="es-ES" dirty="0"/>
              <a:t>Con la practica, las figuras van adquiriendo características humanas</a:t>
            </a:r>
          </a:p>
          <a:p>
            <a:r>
              <a:rPr lang="es-ES" dirty="0"/>
              <a:t>Personas con grandes dificultades para desarrollar la figura de apego</a:t>
            </a:r>
          </a:p>
          <a:p>
            <a:r>
              <a:rPr lang="es-ES" dirty="0"/>
              <a:t>Con el tiempo, sería el mismo individuo su propia figura de apego</a:t>
            </a:r>
          </a:p>
          <a:p>
            <a:pPr marL="0" indent="0">
              <a:buNone/>
            </a:pPr>
            <a:endParaRPr lang="es-ES" dirty="0"/>
          </a:p>
        </p:txBody>
      </p:sp>
      <p:sp>
        <p:nvSpPr>
          <p:cNvPr id="2" name="Marcador de número de diapositiva 1">
            <a:extLst>
              <a:ext uri="{FF2B5EF4-FFF2-40B4-BE49-F238E27FC236}">
                <a16:creationId xmlns:a16="http://schemas.microsoft.com/office/drawing/2014/main" id="{DF6F1C79-C63E-F047-8C63-7E428BB2BC1A}"/>
              </a:ext>
            </a:extLst>
          </p:cNvPr>
          <p:cNvSpPr>
            <a:spLocks noGrp="1"/>
          </p:cNvSpPr>
          <p:nvPr>
            <p:ph type="sldNum" sz="quarter" idx="12"/>
          </p:nvPr>
        </p:nvSpPr>
        <p:spPr/>
        <p:txBody>
          <a:bodyPr/>
          <a:lstStyle/>
          <a:p>
            <a:fld id="{00BEC3E0-57B4-914B-9277-0A781F130C5C}" type="slidenum">
              <a:rPr lang="es-ES" smtClean="0"/>
              <a:t>51</a:t>
            </a:fld>
            <a:endParaRPr lang="es-ES"/>
          </a:p>
        </p:txBody>
      </p:sp>
    </p:spTree>
    <p:extLst>
      <p:ext uri="{BB962C8B-B14F-4D97-AF65-F5344CB8AC3E}">
        <p14:creationId xmlns:p14="http://schemas.microsoft.com/office/powerpoint/2010/main" val="36234162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49AA15D0-948A-724A-AB0B-DB5A64DF8C8E}"/>
              </a:ext>
            </a:extLst>
          </p:cNvPr>
          <p:cNvSpPr>
            <a:spLocks noGrp="1"/>
          </p:cNvSpPr>
          <p:nvPr>
            <p:ph type="sldNum" sz="quarter" idx="12"/>
          </p:nvPr>
        </p:nvSpPr>
        <p:spPr/>
        <p:txBody>
          <a:bodyPr/>
          <a:lstStyle/>
          <a:p>
            <a:fld id="{00BEC3E0-57B4-914B-9277-0A781F130C5C}" type="slidenum">
              <a:rPr lang="es-ES" smtClean="0"/>
              <a:pPr/>
              <a:t>52</a:t>
            </a:fld>
            <a:endParaRPr lang="es-ES" dirty="0"/>
          </a:p>
        </p:txBody>
      </p:sp>
      <p:sp>
        <p:nvSpPr>
          <p:cNvPr id="5" name="Título 2">
            <a:extLst>
              <a:ext uri="{FF2B5EF4-FFF2-40B4-BE49-F238E27FC236}">
                <a16:creationId xmlns:a16="http://schemas.microsoft.com/office/drawing/2014/main" id="{2EF61B2A-170D-0548-8EBF-3027DE5552B9}"/>
              </a:ext>
            </a:extLst>
          </p:cNvPr>
          <p:cNvSpPr txBox="1">
            <a:spLocks/>
          </p:cNvSpPr>
          <p:nvPr/>
        </p:nvSpPr>
        <p:spPr>
          <a:xfrm>
            <a:off x="0" y="977439"/>
            <a:ext cx="12191999" cy="199735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5000" b="1" kern="1200">
                <a:solidFill>
                  <a:schemeClr val="tx1"/>
                </a:solidFill>
                <a:latin typeface="+mj-lt"/>
                <a:ea typeface="+mj-ea"/>
                <a:cs typeface="+mj-cs"/>
              </a:defRPr>
            </a:lvl1pPr>
          </a:lstStyle>
          <a:p>
            <a:br>
              <a:rPr lang="es-ES" sz="4000" dirty="0"/>
            </a:br>
            <a:r>
              <a:rPr lang="es-ES" sz="4000" dirty="0">
                <a:solidFill>
                  <a:schemeClr val="accent1"/>
                </a:solidFill>
              </a:rPr>
              <a:t>PRÁCTICA FORMAL 1:</a:t>
            </a:r>
            <a:br>
              <a:rPr lang="es-ES" sz="4000" dirty="0"/>
            </a:br>
            <a:r>
              <a:rPr lang="es-ES" sz="4000" dirty="0">
                <a:solidFill>
                  <a:schemeClr val="tx2"/>
                </a:solidFill>
              </a:rPr>
              <a:t> DESARROLLO DE LA FIGURA </a:t>
            </a:r>
          </a:p>
          <a:p>
            <a:r>
              <a:rPr lang="es-ES" sz="4000" dirty="0">
                <a:solidFill>
                  <a:schemeClr val="tx2"/>
                </a:solidFill>
              </a:rPr>
              <a:t>DE APEGO COMPASIVO</a:t>
            </a:r>
          </a:p>
        </p:txBody>
      </p:sp>
      <p:pic>
        <p:nvPicPr>
          <p:cNvPr id="6" name="Imagen 5">
            <a:extLst>
              <a:ext uri="{FF2B5EF4-FFF2-40B4-BE49-F238E27FC236}">
                <a16:creationId xmlns:a16="http://schemas.microsoft.com/office/drawing/2014/main" id="{5D7AADBC-1AF0-DD47-B25C-ACC04274AC4C}"/>
              </a:ext>
            </a:extLst>
          </p:cNvPr>
          <p:cNvPicPr>
            <a:picLocks noChangeAspect="1"/>
          </p:cNvPicPr>
          <p:nvPr/>
        </p:nvPicPr>
        <p:blipFill>
          <a:blip r:embed="rId2"/>
          <a:stretch>
            <a:fillRect/>
          </a:stretch>
        </p:blipFill>
        <p:spPr>
          <a:xfrm>
            <a:off x="6096000" y="2974797"/>
            <a:ext cx="2087881" cy="3563797"/>
          </a:xfrm>
          <a:prstGeom prst="rect">
            <a:avLst/>
          </a:prstGeom>
        </p:spPr>
      </p:pic>
      <p:pic>
        <p:nvPicPr>
          <p:cNvPr id="7" name="Imagen 6">
            <a:extLst>
              <a:ext uri="{FF2B5EF4-FFF2-40B4-BE49-F238E27FC236}">
                <a16:creationId xmlns:a16="http://schemas.microsoft.com/office/drawing/2014/main" id="{B23884C1-1807-614C-A356-93AE103AAD45}"/>
              </a:ext>
            </a:extLst>
          </p:cNvPr>
          <p:cNvPicPr>
            <a:picLocks noChangeAspect="1"/>
          </p:cNvPicPr>
          <p:nvPr/>
        </p:nvPicPr>
        <p:blipFill>
          <a:blip r:embed="rId3"/>
          <a:stretch>
            <a:fillRect/>
          </a:stretch>
        </p:blipFill>
        <p:spPr>
          <a:xfrm>
            <a:off x="3373119" y="3434715"/>
            <a:ext cx="2293621" cy="2266316"/>
          </a:xfrm>
          <a:prstGeom prst="rect">
            <a:avLst/>
          </a:prstGeom>
        </p:spPr>
      </p:pic>
    </p:spTree>
    <p:extLst>
      <p:ext uri="{BB962C8B-B14F-4D97-AF65-F5344CB8AC3E}">
        <p14:creationId xmlns:p14="http://schemas.microsoft.com/office/powerpoint/2010/main" val="22781458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2FA794-9FE5-1742-B997-D404F8EE7FA1}"/>
              </a:ext>
            </a:extLst>
          </p:cNvPr>
          <p:cNvSpPr>
            <a:spLocks noGrp="1"/>
          </p:cNvSpPr>
          <p:nvPr>
            <p:ph type="title"/>
          </p:nvPr>
        </p:nvSpPr>
        <p:spPr/>
        <p:txBody>
          <a:bodyPr>
            <a:normAutofit/>
          </a:bodyPr>
          <a:lstStyle/>
          <a:p>
            <a:r>
              <a:rPr lang="es-ES" dirty="0"/>
              <a:t>ASPECTOS A DESARROLLAR EN LA FIGURA DE APEGO </a:t>
            </a:r>
          </a:p>
        </p:txBody>
      </p:sp>
      <p:sp>
        <p:nvSpPr>
          <p:cNvPr id="4" name="Marcador de contenido 3">
            <a:extLst>
              <a:ext uri="{FF2B5EF4-FFF2-40B4-BE49-F238E27FC236}">
                <a16:creationId xmlns:a16="http://schemas.microsoft.com/office/drawing/2014/main" id="{B5850B73-2742-B149-914C-C7762A840067}"/>
              </a:ext>
            </a:extLst>
          </p:cNvPr>
          <p:cNvSpPr>
            <a:spLocks noGrp="1"/>
          </p:cNvSpPr>
          <p:nvPr>
            <p:ph sz="half" idx="2"/>
          </p:nvPr>
        </p:nvSpPr>
        <p:spPr>
          <a:xfrm>
            <a:off x="1751189" y="1818799"/>
            <a:ext cx="8215771" cy="4498975"/>
          </a:xfrm>
        </p:spPr>
        <p:txBody>
          <a:bodyPr>
            <a:noAutofit/>
          </a:bodyPr>
          <a:lstStyle/>
          <a:p>
            <a:r>
              <a:rPr lang="es-ES" dirty="0"/>
              <a:t> ¿Qué aspecto físico (edad, sexo) querrías que tuviera tu figura de apego? </a:t>
            </a:r>
          </a:p>
          <a:p>
            <a:endParaRPr lang="es-ES" dirty="0"/>
          </a:p>
          <a:p>
            <a:r>
              <a:rPr lang="es-ES" dirty="0"/>
              <a:t> ¿Cómo iría vestida y en que entorno estaría?</a:t>
            </a:r>
          </a:p>
          <a:p>
            <a:endParaRPr lang="es-ES" dirty="0"/>
          </a:p>
          <a:p>
            <a:r>
              <a:rPr lang="es-ES" dirty="0"/>
              <a:t> ¿Qué tono de voz querrías que tuviese tu figura de apego?</a:t>
            </a:r>
          </a:p>
          <a:p>
            <a:endParaRPr lang="es-ES" dirty="0"/>
          </a:p>
          <a:p>
            <a:r>
              <a:rPr lang="es-ES" dirty="0"/>
              <a:t> ¿Cómo te gustaría que se relacionase contigo tu figura de apego y cómo querrías relacionarte tu con ella?</a:t>
            </a:r>
          </a:p>
          <a:p>
            <a:endParaRPr lang="es-ES" dirty="0"/>
          </a:p>
          <a:p>
            <a:r>
              <a:rPr lang="es-ES" dirty="0"/>
              <a:t> Seguramente necesitarás practicar varias veces este ejercicio. </a:t>
            </a:r>
          </a:p>
        </p:txBody>
      </p:sp>
      <p:sp>
        <p:nvSpPr>
          <p:cNvPr id="5" name="Marcador de número de diapositiva 4">
            <a:extLst>
              <a:ext uri="{FF2B5EF4-FFF2-40B4-BE49-F238E27FC236}">
                <a16:creationId xmlns:a16="http://schemas.microsoft.com/office/drawing/2014/main" id="{43F6A5F5-CC4A-0849-BD02-1F4A66BDCC04}"/>
              </a:ext>
            </a:extLst>
          </p:cNvPr>
          <p:cNvSpPr>
            <a:spLocks noGrp="1"/>
          </p:cNvSpPr>
          <p:nvPr>
            <p:ph type="sldNum" sz="quarter" idx="12"/>
          </p:nvPr>
        </p:nvSpPr>
        <p:spPr/>
        <p:txBody>
          <a:bodyPr/>
          <a:lstStyle/>
          <a:p>
            <a:fld id="{00BEC3E0-57B4-914B-9277-0A781F130C5C}" type="slidenum">
              <a:rPr lang="es-ES" smtClean="0"/>
              <a:t>53</a:t>
            </a:fld>
            <a:endParaRPr lang="es-ES" dirty="0"/>
          </a:p>
        </p:txBody>
      </p:sp>
      <p:pic>
        <p:nvPicPr>
          <p:cNvPr id="6" name="Imagen 5">
            <a:extLst>
              <a:ext uri="{FF2B5EF4-FFF2-40B4-BE49-F238E27FC236}">
                <a16:creationId xmlns:a16="http://schemas.microsoft.com/office/drawing/2014/main" id="{C675A294-9FF6-F741-AB7B-DF4540DA484A}"/>
              </a:ext>
            </a:extLst>
          </p:cNvPr>
          <p:cNvPicPr>
            <a:picLocks noChangeAspect="1"/>
          </p:cNvPicPr>
          <p:nvPr/>
        </p:nvPicPr>
        <p:blipFill>
          <a:blip r:embed="rId3"/>
          <a:srcRect/>
          <a:stretch/>
        </p:blipFill>
        <p:spPr>
          <a:xfrm>
            <a:off x="9527822" y="2157012"/>
            <a:ext cx="1978378" cy="3376887"/>
          </a:xfrm>
          <a:prstGeom prst="rect">
            <a:avLst/>
          </a:prstGeom>
        </p:spPr>
      </p:pic>
    </p:spTree>
    <p:extLst>
      <p:ext uri="{BB962C8B-B14F-4D97-AF65-F5344CB8AC3E}">
        <p14:creationId xmlns:p14="http://schemas.microsoft.com/office/powerpoint/2010/main" val="10934533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266269B-34E0-D849-B715-9609869E8F15}"/>
              </a:ext>
            </a:extLst>
          </p:cNvPr>
          <p:cNvSpPr>
            <a:spLocks noGrp="1"/>
          </p:cNvSpPr>
          <p:nvPr>
            <p:ph type="title"/>
          </p:nvPr>
        </p:nvSpPr>
        <p:spPr/>
        <p:txBody>
          <a:bodyPr>
            <a:normAutofit/>
          </a:bodyPr>
          <a:lstStyle/>
          <a:p>
            <a:r>
              <a:rPr lang="es-ES" dirty="0"/>
              <a:t>ASPECTOS A CONSIDERAR EN LA FIGURA DE APEGO </a:t>
            </a:r>
          </a:p>
        </p:txBody>
      </p:sp>
      <p:sp>
        <p:nvSpPr>
          <p:cNvPr id="3" name="Marcador de contenido 2">
            <a:extLst>
              <a:ext uri="{FF2B5EF4-FFF2-40B4-BE49-F238E27FC236}">
                <a16:creationId xmlns:a16="http://schemas.microsoft.com/office/drawing/2014/main" id="{014C2781-6D4A-BB42-B542-900EF49DC75E}"/>
              </a:ext>
            </a:extLst>
          </p:cNvPr>
          <p:cNvSpPr>
            <a:spLocks noGrp="1"/>
          </p:cNvSpPr>
          <p:nvPr>
            <p:ph sz="half" idx="2"/>
          </p:nvPr>
        </p:nvSpPr>
        <p:spPr/>
        <p:txBody>
          <a:bodyPr>
            <a:noAutofit/>
          </a:bodyPr>
          <a:lstStyle/>
          <a:p>
            <a:endParaRPr lang="es-ES" dirty="0"/>
          </a:p>
          <a:p>
            <a:r>
              <a:rPr lang="es-ES" dirty="0"/>
              <a:t> Personas religiosas: representaciones de la divinidad </a:t>
            </a:r>
          </a:p>
          <a:p>
            <a:r>
              <a:rPr lang="es-ES" dirty="0"/>
              <a:t> No religiosos: personas importantes como maestros, familiares </a:t>
            </a:r>
          </a:p>
          <a:p>
            <a:r>
              <a:rPr lang="es-ES" dirty="0"/>
              <a:t> Los padres no suelen recomendarse por sentimientos ambivalentes</a:t>
            </a:r>
          </a:p>
          <a:p>
            <a:r>
              <a:rPr lang="es-ES" dirty="0"/>
              <a:t> Se recomienda personalizarla </a:t>
            </a:r>
          </a:p>
          <a:p>
            <a:r>
              <a:rPr lang="es-ES" dirty="0"/>
              <a:t> Para muchos occidentales es difícil la visualización, lo único importante es el sentimiento general. </a:t>
            </a:r>
          </a:p>
          <a:p>
            <a:r>
              <a:rPr lang="es-ES" dirty="0"/>
              <a:t>  Puede modificarse según los propios personales. Podría llegar a tenerse mas de un figura de apego. </a:t>
            </a:r>
          </a:p>
          <a:p>
            <a:r>
              <a:rPr lang="es-ES" dirty="0"/>
              <a:t> Con el tiempo, el propio individuo acabe siendo su propia figura de afecto.</a:t>
            </a:r>
          </a:p>
        </p:txBody>
      </p:sp>
      <p:sp>
        <p:nvSpPr>
          <p:cNvPr id="2" name="Marcador de número de diapositiva 1">
            <a:extLst>
              <a:ext uri="{FF2B5EF4-FFF2-40B4-BE49-F238E27FC236}">
                <a16:creationId xmlns:a16="http://schemas.microsoft.com/office/drawing/2014/main" id="{A7186518-E1B0-FD4F-8B47-25B78FE3EF22}"/>
              </a:ext>
            </a:extLst>
          </p:cNvPr>
          <p:cNvSpPr>
            <a:spLocks noGrp="1"/>
          </p:cNvSpPr>
          <p:nvPr>
            <p:ph type="sldNum" sz="quarter" idx="12"/>
          </p:nvPr>
        </p:nvSpPr>
        <p:spPr/>
        <p:txBody>
          <a:bodyPr/>
          <a:lstStyle/>
          <a:p>
            <a:fld id="{00BEC3E0-57B4-914B-9277-0A781F130C5C}" type="slidenum">
              <a:rPr lang="es-ES" smtClean="0"/>
              <a:t>54</a:t>
            </a:fld>
            <a:endParaRPr lang="es-ES"/>
          </a:p>
        </p:txBody>
      </p:sp>
    </p:spTree>
    <p:extLst>
      <p:ext uri="{BB962C8B-B14F-4D97-AF65-F5344CB8AC3E}">
        <p14:creationId xmlns:p14="http://schemas.microsoft.com/office/powerpoint/2010/main" val="8908965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CD2667-4523-3A45-A972-7CC18E3D7FD9}"/>
              </a:ext>
            </a:extLst>
          </p:cNvPr>
          <p:cNvSpPr>
            <a:spLocks noGrp="1"/>
          </p:cNvSpPr>
          <p:nvPr>
            <p:ph type="ctrTitle"/>
          </p:nvPr>
        </p:nvSpPr>
        <p:spPr>
          <a:xfrm>
            <a:off x="1523999" y="1529620"/>
            <a:ext cx="9144000" cy="1083834"/>
          </a:xfrm>
        </p:spPr>
        <p:txBody>
          <a:bodyPr/>
          <a:lstStyle/>
          <a:p>
            <a:r>
              <a:rPr lang="es-ES" altLang="es-ES" dirty="0">
                <a:solidFill>
                  <a:schemeClr val="accent1"/>
                </a:solidFill>
              </a:rPr>
              <a:t>RECIBIR AFECTO</a:t>
            </a:r>
            <a:endParaRPr lang="es-ES" dirty="0">
              <a:solidFill>
                <a:schemeClr val="accent1"/>
              </a:solidFill>
            </a:endParaRPr>
          </a:p>
        </p:txBody>
      </p:sp>
      <p:sp>
        <p:nvSpPr>
          <p:cNvPr id="4" name="Marcador de número de diapositiva 3">
            <a:extLst>
              <a:ext uri="{FF2B5EF4-FFF2-40B4-BE49-F238E27FC236}">
                <a16:creationId xmlns:a16="http://schemas.microsoft.com/office/drawing/2014/main" id="{F03BFCE0-7F99-964A-80CB-32E0C7B74387}"/>
              </a:ext>
            </a:extLst>
          </p:cNvPr>
          <p:cNvSpPr>
            <a:spLocks noGrp="1"/>
          </p:cNvSpPr>
          <p:nvPr>
            <p:ph type="sldNum" sz="quarter" idx="12"/>
          </p:nvPr>
        </p:nvSpPr>
        <p:spPr/>
        <p:txBody>
          <a:bodyPr/>
          <a:lstStyle/>
          <a:p>
            <a:fld id="{00BEC3E0-57B4-914B-9277-0A781F130C5C}" type="slidenum">
              <a:rPr lang="es-ES" smtClean="0"/>
              <a:t>55</a:t>
            </a:fld>
            <a:endParaRPr lang="es-ES" dirty="0"/>
          </a:p>
        </p:txBody>
      </p:sp>
      <p:pic>
        <p:nvPicPr>
          <p:cNvPr id="5" name="Imagen 4">
            <a:extLst>
              <a:ext uri="{FF2B5EF4-FFF2-40B4-BE49-F238E27FC236}">
                <a16:creationId xmlns:a16="http://schemas.microsoft.com/office/drawing/2014/main" id="{69403518-88B4-A04D-A3CB-40664DF1C5A4}"/>
              </a:ext>
            </a:extLst>
          </p:cNvPr>
          <p:cNvPicPr>
            <a:picLocks noChangeAspect="1"/>
          </p:cNvPicPr>
          <p:nvPr/>
        </p:nvPicPr>
        <p:blipFill>
          <a:blip r:embed="rId2"/>
          <a:srcRect/>
          <a:stretch/>
        </p:blipFill>
        <p:spPr>
          <a:xfrm>
            <a:off x="4382101" y="2790901"/>
            <a:ext cx="3237900" cy="3025578"/>
          </a:xfrm>
          <a:prstGeom prst="rect">
            <a:avLst/>
          </a:prstGeom>
        </p:spPr>
      </p:pic>
    </p:spTree>
    <p:extLst>
      <p:ext uri="{BB962C8B-B14F-4D97-AF65-F5344CB8AC3E}">
        <p14:creationId xmlns:p14="http://schemas.microsoft.com/office/powerpoint/2010/main" val="36482819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2">
            <a:extLst>
              <a:ext uri="{FF2B5EF4-FFF2-40B4-BE49-F238E27FC236}">
                <a16:creationId xmlns:a16="http://schemas.microsoft.com/office/drawing/2014/main" id="{B46EBB98-FDE3-8943-A40C-BC800AD0D86C}"/>
              </a:ext>
            </a:extLst>
          </p:cNvPr>
          <p:cNvSpPr>
            <a:spLocks noGrp="1"/>
          </p:cNvSpPr>
          <p:nvPr>
            <p:ph type="title"/>
          </p:nvPr>
        </p:nvSpPr>
        <p:spPr/>
        <p:txBody>
          <a:bodyPr/>
          <a:lstStyle/>
          <a:p>
            <a:r>
              <a:rPr lang="es-ES" dirty="0"/>
              <a:t>RECIBIR AFECTO</a:t>
            </a:r>
          </a:p>
        </p:txBody>
      </p:sp>
      <p:sp>
        <p:nvSpPr>
          <p:cNvPr id="6" name="Marcador de contenido 3">
            <a:extLst>
              <a:ext uri="{FF2B5EF4-FFF2-40B4-BE49-F238E27FC236}">
                <a16:creationId xmlns:a16="http://schemas.microsoft.com/office/drawing/2014/main" id="{2133BA66-EED1-9342-AA4F-13B4384D8523}"/>
              </a:ext>
            </a:extLst>
          </p:cNvPr>
          <p:cNvSpPr>
            <a:spLocks noGrp="1"/>
          </p:cNvSpPr>
          <p:nvPr>
            <p:ph sz="half" idx="2"/>
          </p:nvPr>
        </p:nvSpPr>
        <p:spPr/>
        <p:txBody>
          <a:bodyPr/>
          <a:lstStyle/>
          <a:p>
            <a:endParaRPr lang="es-ES" dirty="0"/>
          </a:p>
          <a:p>
            <a:pPr marL="0" indent="0">
              <a:buNone/>
            </a:pPr>
            <a:r>
              <a:rPr lang="es-ES" b="1" dirty="0"/>
              <a:t>Tres</a:t>
            </a:r>
            <a:r>
              <a:rPr lang="es-ES" dirty="0"/>
              <a:t> </a:t>
            </a:r>
            <a:r>
              <a:rPr lang="es-ES" b="1" dirty="0"/>
              <a:t>grandes aspectos </a:t>
            </a:r>
            <a:r>
              <a:rPr lang="es-ES" dirty="0"/>
              <a:t>que trabajar en compasión: </a:t>
            </a:r>
          </a:p>
          <a:p>
            <a:endParaRPr lang="es-ES" dirty="0"/>
          </a:p>
          <a:p>
            <a:pPr lvl="1"/>
            <a:r>
              <a:rPr lang="es-ES" sz="2400" dirty="0"/>
              <a:t>1.- Recibir compasión (afecto) de otros, </a:t>
            </a:r>
          </a:p>
          <a:p>
            <a:pPr lvl="1"/>
            <a:r>
              <a:rPr lang="es-ES" sz="2400" dirty="0"/>
              <a:t>2.- Dar compasión a otros </a:t>
            </a:r>
          </a:p>
          <a:p>
            <a:pPr lvl="1"/>
            <a:r>
              <a:rPr lang="es-ES" sz="2400" dirty="0"/>
              <a:t>3.- Darse compasión a uno mismo.</a:t>
            </a:r>
          </a:p>
          <a:p>
            <a:pPr lvl="1"/>
            <a:endParaRPr lang="es-ES" sz="2400" dirty="0"/>
          </a:p>
          <a:p>
            <a:pPr lvl="1"/>
            <a:r>
              <a:rPr lang="es-ES" sz="2400" dirty="0"/>
              <a:t>Amigos/Enemigos/Indiferentes </a:t>
            </a:r>
          </a:p>
        </p:txBody>
      </p:sp>
      <p:sp>
        <p:nvSpPr>
          <p:cNvPr id="3" name="Marcador de número de diapositiva 2">
            <a:extLst>
              <a:ext uri="{FF2B5EF4-FFF2-40B4-BE49-F238E27FC236}">
                <a16:creationId xmlns:a16="http://schemas.microsoft.com/office/drawing/2014/main" id="{711FC6C7-79E3-AA4D-AEF9-21059CBB1413}"/>
              </a:ext>
            </a:extLst>
          </p:cNvPr>
          <p:cNvSpPr>
            <a:spLocks noGrp="1"/>
          </p:cNvSpPr>
          <p:nvPr>
            <p:ph type="sldNum" sz="quarter" idx="12"/>
          </p:nvPr>
        </p:nvSpPr>
        <p:spPr/>
        <p:txBody>
          <a:bodyPr/>
          <a:lstStyle/>
          <a:p>
            <a:fld id="{00BEC3E0-57B4-914B-9277-0A781F130C5C}" type="slidenum">
              <a:rPr lang="es-ES" smtClean="0"/>
              <a:t>56</a:t>
            </a:fld>
            <a:endParaRPr lang="es-ES" dirty="0"/>
          </a:p>
        </p:txBody>
      </p:sp>
      <p:pic>
        <p:nvPicPr>
          <p:cNvPr id="7" name="Imagen 6">
            <a:extLst>
              <a:ext uri="{FF2B5EF4-FFF2-40B4-BE49-F238E27FC236}">
                <a16:creationId xmlns:a16="http://schemas.microsoft.com/office/drawing/2014/main" id="{33991A03-FD2E-174E-92CA-347651A45EA0}"/>
              </a:ext>
            </a:extLst>
          </p:cNvPr>
          <p:cNvPicPr>
            <a:picLocks noChangeAspect="1"/>
          </p:cNvPicPr>
          <p:nvPr/>
        </p:nvPicPr>
        <p:blipFill>
          <a:blip r:embed="rId2"/>
          <a:srcRect/>
          <a:stretch/>
        </p:blipFill>
        <p:spPr>
          <a:xfrm>
            <a:off x="7703580" y="2405274"/>
            <a:ext cx="3427799" cy="3203025"/>
          </a:xfrm>
          <a:prstGeom prst="rect">
            <a:avLst/>
          </a:prstGeom>
        </p:spPr>
      </p:pic>
    </p:spTree>
    <p:extLst>
      <p:ext uri="{BB962C8B-B14F-4D97-AF65-F5344CB8AC3E}">
        <p14:creationId xmlns:p14="http://schemas.microsoft.com/office/powerpoint/2010/main" val="32123358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o 13">
            <a:extLst>
              <a:ext uri="{FF2B5EF4-FFF2-40B4-BE49-F238E27FC236}">
                <a16:creationId xmlns:a16="http://schemas.microsoft.com/office/drawing/2014/main" id="{5DB720C2-67FE-9E47-BD9E-C5BFABB9BECD}"/>
              </a:ext>
            </a:extLst>
          </p:cNvPr>
          <p:cNvGrpSpPr/>
          <p:nvPr/>
        </p:nvGrpSpPr>
        <p:grpSpPr>
          <a:xfrm>
            <a:off x="2216764" y="4552159"/>
            <a:ext cx="7412581" cy="2704076"/>
            <a:chOff x="2216764" y="4552159"/>
            <a:chExt cx="7412581" cy="2704076"/>
          </a:xfrm>
        </p:grpSpPr>
        <p:pic>
          <p:nvPicPr>
            <p:cNvPr id="8" name="Imagen 7">
              <a:extLst>
                <a:ext uri="{FF2B5EF4-FFF2-40B4-BE49-F238E27FC236}">
                  <a16:creationId xmlns:a16="http://schemas.microsoft.com/office/drawing/2014/main" id="{48C27393-9158-C348-9A57-52DECD7FF36B}"/>
                </a:ext>
              </a:extLst>
            </p:cNvPr>
            <p:cNvPicPr>
              <a:picLocks noChangeAspect="1"/>
            </p:cNvPicPr>
            <p:nvPr/>
          </p:nvPicPr>
          <p:blipFill>
            <a:blip r:embed="rId2"/>
            <a:stretch>
              <a:fillRect/>
            </a:stretch>
          </p:blipFill>
          <p:spPr>
            <a:xfrm>
              <a:off x="7043351" y="4552159"/>
              <a:ext cx="2585994" cy="2704076"/>
            </a:xfrm>
            <a:prstGeom prst="rect">
              <a:avLst/>
            </a:prstGeom>
          </p:spPr>
        </p:pic>
        <p:pic>
          <p:nvPicPr>
            <p:cNvPr id="12" name="Imagen 11">
              <a:extLst>
                <a:ext uri="{FF2B5EF4-FFF2-40B4-BE49-F238E27FC236}">
                  <a16:creationId xmlns:a16="http://schemas.microsoft.com/office/drawing/2014/main" id="{E391D490-9696-4441-8811-FF11F2CD15CC}"/>
                </a:ext>
              </a:extLst>
            </p:cNvPr>
            <p:cNvPicPr>
              <a:picLocks noChangeAspect="1"/>
            </p:cNvPicPr>
            <p:nvPr/>
          </p:nvPicPr>
          <p:blipFill>
            <a:blip r:embed="rId2"/>
            <a:stretch>
              <a:fillRect/>
            </a:stretch>
          </p:blipFill>
          <p:spPr>
            <a:xfrm>
              <a:off x="4655433" y="4552159"/>
              <a:ext cx="2585994" cy="2704076"/>
            </a:xfrm>
            <a:prstGeom prst="rect">
              <a:avLst/>
            </a:prstGeom>
          </p:spPr>
        </p:pic>
        <p:pic>
          <p:nvPicPr>
            <p:cNvPr id="13" name="Imagen 12">
              <a:extLst>
                <a:ext uri="{FF2B5EF4-FFF2-40B4-BE49-F238E27FC236}">
                  <a16:creationId xmlns:a16="http://schemas.microsoft.com/office/drawing/2014/main" id="{BC876298-2CEC-6B4D-BF0A-B51FC36FDEDC}"/>
                </a:ext>
              </a:extLst>
            </p:cNvPr>
            <p:cNvPicPr>
              <a:picLocks noChangeAspect="1"/>
            </p:cNvPicPr>
            <p:nvPr/>
          </p:nvPicPr>
          <p:blipFill>
            <a:blip r:embed="rId2"/>
            <a:stretch>
              <a:fillRect/>
            </a:stretch>
          </p:blipFill>
          <p:spPr>
            <a:xfrm>
              <a:off x="2216764" y="4552159"/>
              <a:ext cx="2585994" cy="2704076"/>
            </a:xfrm>
            <a:prstGeom prst="rect">
              <a:avLst/>
            </a:prstGeom>
          </p:spPr>
        </p:pic>
      </p:grpSp>
      <p:sp>
        <p:nvSpPr>
          <p:cNvPr id="4" name="Marcador de número de diapositiva 3">
            <a:extLst>
              <a:ext uri="{FF2B5EF4-FFF2-40B4-BE49-F238E27FC236}">
                <a16:creationId xmlns:a16="http://schemas.microsoft.com/office/drawing/2014/main" id="{3BA620B3-D9D5-EC4B-9804-F6DA854A7E81}"/>
              </a:ext>
            </a:extLst>
          </p:cNvPr>
          <p:cNvSpPr>
            <a:spLocks noGrp="1"/>
          </p:cNvSpPr>
          <p:nvPr>
            <p:ph type="sldNum" sz="quarter" idx="12"/>
          </p:nvPr>
        </p:nvSpPr>
        <p:spPr/>
        <p:txBody>
          <a:bodyPr/>
          <a:lstStyle/>
          <a:p>
            <a:fld id="{00BEC3E0-57B4-914B-9277-0A781F130C5C}" type="slidenum">
              <a:rPr lang="es-ES" smtClean="0"/>
              <a:pPr/>
              <a:t>57</a:t>
            </a:fld>
            <a:endParaRPr lang="es-ES" dirty="0"/>
          </a:p>
        </p:txBody>
      </p:sp>
      <p:sp>
        <p:nvSpPr>
          <p:cNvPr id="6" name="Título 1">
            <a:extLst>
              <a:ext uri="{FF2B5EF4-FFF2-40B4-BE49-F238E27FC236}">
                <a16:creationId xmlns:a16="http://schemas.microsoft.com/office/drawing/2014/main" id="{6D4937A2-73BC-E747-8D0A-01E8638E3FCF}"/>
              </a:ext>
            </a:extLst>
          </p:cNvPr>
          <p:cNvSpPr txBox="1">
            <a:spLocks/>
          </p:cNvSpPr>
          <p:nvPr/>
        </p:nvSpPr>
        <p:spPr>
          <a:xfrm>
            <a:off x="632817" y="1209675"/>
            <a:ext cx="10926366"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s-ES" altLang="es-ES" dirty="0">
                <a:solidFill>
                  <a:schemeClr val="accent1"/>
                </a:solidFill>
              </a:rPr>
              <a:t>PRACTICA FORMAL 2:</a:t>
            </a:r>
            <a:br>
              <a:rPr lang="es-ES" altLang="es-ES" dirty="0">
                <a:solidFill>
                  <a:schemeClr val="tx2"/>
                </a:solidFill>
              </a:rPr>
            </a:br>
            <a:r>
              <a:rPr lang="es-ES" altLang="es-ES" dirty="0">
                <a:solidFill>
                  <a:schemeClr val="tx2"/>
                </a:solidFill>
              </a:rPr>
              <a:t>RECIBIENDO AFECTO DE OTRAS PERSONAS</a:t>
            </a:r>
            <a:endParaRPr lang="es-ES" dirty="0">
              <a:solidFill>
                <a:schemeClr val="tx2"/>
              </a:solidFill>
            </a:endParaRPr>
          </a:p>
        </p:txBody>
      </p:sp>
      <p:sp>
        <p:nvSpPr>
          <p:cNvPr id="7" name="Subtítulo 2">
            <a:extLst>
              <a:ext uri="{FF2B5EF4-FFF2-40B4-BE49-F238E27FC236}">
                <a16:creationId xmlns:a16="http://schemas.microsoft.com/office/drawing/2014/main" id="{C9925BA4-055F-E742-A245-819B0542DCE3}"/>
              </a:ext>
            </a:extLst>
          </p:cNvPr>
          <p:cNvSpPr txBox="1">
            <a:spLocks/>
          </p:cNvSpPr>
          <p:nvPr/>
        </p:nvSpPr>
        <p:spPr>
          <a:xfrm>
            <a:off x="1524000" y="3148399"/>
            <a:ext cx="9144000" cy="6367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Tx/>
              <a:buBlip>
                <a:blip r:embed="rId3"/>
              </a:buBlip>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
              </a:buBlip>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
              </a:buBlip>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a:solidFill>
                  <a:schemeClr val="tx2"/>
                </a:solidFill>
              </a:rPr>
              <a:t>Recibir afecto de amigos, indiferentes y enemigos</a:t>
            </a:r>
          </a:p>
        </p:txBody>
      </p:sp>
      <p:pic>
        <p:nvPicPr>
          <p:cNvPr id="9" name="Imagen 8">
            <a:extLst>
              <a:ext uri="{FF2B5EF4-FFF2-40B4-BE49-F238E27FC236}">
                <a16:creationId xmlns:a16="http://schemas.microsoft.com/office/drawing/2014/main" id="{AA417208-B711-1F4C-9DDB-CD1A5D74D272}"/>
              </a:ext>
            </a:extLst>
          </p:cNvPr>
          <p:cNvPicPr>
            <a:picLocks noChangeAspect="1"/>
          </p:cNvPicPr>
          <p:nvPr/>
        </p:nvPicPr>
        <p:blipFill>
          <a:blip r:embed="rId4"/>
          <a:stretch>
            <a:fillRect/>
          </a:stretch>
        </p:blipFill>
        <p:spPr>
          <a:xfrm>
            <a:off x="2404591" y="3785116"/>
            <a:ext cx="2142695" cy="2571234"/>
          </a:xfrm>
          <a:prstGeom prst="rect">
            <a:avLst/>
          </a:prstGeom>
        </p:spPr>
      </p:pic>
      <p:pic>
        <p:nvPicPr>
          <p:cNvPr id="10" name="Imagen 9">
            <a:extLst>
              <a:ext uri="{FF2B5EF4-FFF2-40B4-BE49-F238E27FC236}">
                <a16:creationId xmlns:a16="http://schemas.microsoft.com/office/drawing/2014/main" id="{69EA4180-C844-0A49-8817-0DCFAE99B348}"/>
              </a:ext>
            </a:extLst>
          </p:cNvPr>
          <p:cNvPicPr>
            <a:picLocks noChangeAspect="1"/>
          </p:cNvPicPr>
          <p:nvPr/>
        </p:nvPicPr>
        <p:blipFill>
          <a:blip r:embed="rId5"/>
          <a:srcRect/>
          <a:stretch/>
        </p:blipFill>
        <p:spPr>
          <a:xfrm>
            <a:off x="4900656" y="3830780"/>
            <a:ext cx="2142695" cy="2479906"/>
          </a:xfrm>
          <a:prstGeom prst="rect">
            <a:avLst/>
          </a:prstGeom>
        </p:spPr>
      </p:pic>
      <p:pic>
        <p:nvPicPr>
          <p:cNvPr id="11" name="Imagen 10">
            <a:extLst>
              <a:ext uri="{FF2B5EF4-FFF2-40B4-BE49-F238E27FC236}">
                <a16:creationId xmlns:a16="http://schemas.microsoft.com/office/drawing/2014/main" id="{066F7653-A62F-5949-B8B4-CF3F7F5D87CC}"/>
              </a:ext>
            </a:extLst>
          </p:cNvPr>
          <p:cNvPicPr>
            <a:picLocks noChangeAspect="1"/>
          </p:cNvPicPr>
          <p:nvPr/>
        </p:nvPicPr>
        <p:blipFill>
          <a:blip r:embed="rId6"/>
          <a:srcRect/>
          <a:stretch/>
        </p:blipFill>
        <p:spPr>
          <a:xfrm>
            <a:off x="7347293" y="3809704"/>
            <a:ext cx="2142695" cy="2522057"/>
          </a:xfrm>
          <a:prstGeom prst="rect">
            <a:avLst/>
          </a:prstGeom>
        </p:spPr>
      </p:pic>
    </p:spTree>
    <p:extLst>
      <p:ext uri="{BB962C8B-B14F-4D97-AF65-F5344CB8AC3E}">
        <p14:creationId xmlns:p14="http://schemas.microsoft.com/office/powerpoint/2010/main" val="30658665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7E9C7B-6AFA-B648-86B3-05C273D5BBAA}"/>
              </a:ext>
            </a:extLst>
          </p:cNvPr>
          <p:cNvSpPr>
            <a:spLocks noGrp="1"/>
          </p:cNvSpPr>
          <p:nvPr>
            <p:ph type="title"/>
          </p:nvPr>
        </p:nvSpPr>
        <p:spPr>
          <a:xfrm>
            <a:off x="0" y="365125"/>
            <a:ext cx="12192000" cy="1325563"/>
          </a:xfrm>
        </p:spPr>
        <p:txBody>
          <a:bodyPr/>
          <a:lstStyle/>
          <a:p>
            <a:r>
              <a:rPr lang="es-ES" dirty="0">
                <a:solidFill>
                  <a:schemeClr val="accent1"/>
                </a:solidFill>
              </a:rPr>
              <a:t>1.- Recibiendo afecto de amigos</a:t>
            </a:r>
          </a:p>
        </p:txBody>
      </p:sp>
      <p:sp>
        <p:nvSpPr>
          <p:cNvPr id="4" name="Marcador de contenido 3">
            <a:extLst>
              <a:ext uri="{FF2B5EF4-FFF2-40B4-BE49-F238E27FC236}">
                <a16:creationId xmlns:a16="http://schemas.microsoft.com/office/drawing/2014/main" id="{B9C6795B-5A1A-4A4E-90E1-D88FC1782E7B}"/>
              </a:ext>
            </a:extLst>
          </p:cNvPr>
          <p:cNvSpPr>
            <a:spLocks noGrp="1"/>
          </p:cNvSpPr>
          <p:nvPr>
            <p:ph sz="half" idx="2"/>
          </p:nvPr>
        </p:nvSpPr>
        <p:spPr>
          <a:xfrm>
            <a:off x="1598141" y="1979012"/>
            <a:ext cx="6631460" cy="4089014"/>
          </a:xfrm>
        </p:spPr>
        <p:txBody>
          <a:bodyPr/>
          <a:lstStyle/>
          <a:p>
            <a:r>
              <a:rPr lang="es-ES" dirty="0"/>
              <a:t> ¿Soy capaz de aceptar el afecto de seres queridos?</a:t>
            </a:r>
          </a:p>
          <a:p>
            <a:pPr marL="0" indent="0">
              <a:buNone/>
            </a:pPr>
            <a:endParaRPr lang="es-ES" dirty="0"/>
          </a:p>
          <a:p>
            <a:r>
              <a:rPr lang="es-ES" dirty="0"/>
              <a:t>¿Soy capaz de pedir afecto cuando lo necesito?</a:t>
            </a:r>
          </a:p>
          <a:p>
            <a:pPr marL="0" indent="0">
              <a:buNone/>
            </a:pPr>
            <a:endParaRPr lang="es-ES" dirty="0"/>
          </a:p>
          <a:p>
            <a:r>
              <a:rPr lang="es-ES" dirty="0"/>
              <a:t>¿Qué significa para mi recibir afecto de otros? </a:t>
            </a:r>
          </a:p>
          <a:p>
            <a:pPr marL="0" indent="0">
              <a:buNone/>
            </a:pPr>
            <a:endParaRPr lang="es-ES" dirty="0"/>
          </a:p>
          <a:p>
            <a:r>
              <a:rPr lang="es-ES" dirty="0"/>
              <a:t>¿Tengo que mantener la imagen de ser fuerte a cualquier precio?</a:t>
            </a:r>
          </a:p>
        </p:txBody>
      </p:sp>
      <p:sp>
        <p:nvSpPr>
          <p:cNvPr id="5" name="Marcador de número de diapositiva 4">
            <a:extLst>
              <a:ext uri="{FF2B5EF4-FFF2-40B4-BE49-F238E27FC236}">
                <a16:creationId xmlns:a16="http://schemas.microsoft.com/office/drawing/2014/main" id="{3C5E85B7-7C46-D049-8331-C1E08356FC2A}"/>
              </a:ext>
            </a:extLst>
          </p:cNvPr>
          <p:cNvSpPr>
            <a:spLocks noGrp="1"/>
          </p:cNvSpPr>
          <p:nvPr>
            <p:ph type="sldNum" sz="quarter" idx="12"/>
          </p:nvPr>
        </p:nvSpPr>
        <p:spPr/>
        <p:txBody>
          <a:bodyPr/>
          <a:lstStyle/>
          <a:p>
            <a:fld id="{00BEC3E0-57B4-914B-9277-0A781F130C5C}" type="slidenum">
              <a:rPr lang="es-ES" smtClean="0"/>
              <a:t>58</a:t>
            </a:fld>
            <a:endParaRPr lang="es-ES"/>
          </a:p>
        </p:txBody>
      </p:sp>
      <p:pic>
        <p:nvPicPr>
          <p:cNvPr id="7" name="Imagen 6">
            <a:extLst>
              <a:ext uri="{FF2B5EF4-FFF2-40B4-BE49-F238E27FC236}">
                <a16:creationId xmlns:a16="http://schemas.microsoft.com/office/drawing/2014/main" id="{99D09DC5-0903-FA40-96EE-9F133BA00832}"/>
              </a:ext>
            </a:extLst>
          </p:cNvPr>
          <p:cNvPicPr>
            <a:picLocks noChangeAspect="1"/>
          </p:cNvPicPr>
          <p:nvPr/>
        </p:nvPicPr>
        <p:blipFill>
          <a:blip r:embed="rId2"/>
          <a:stretch>
            <a:fillRect/>
          </a:stretch>
        </p:blipFill>
        <p:spPr>
          <a:xfrm>
            <a:off x="8176655" y="1690688"/>
            <a:ext cx="3611090" cy="4333308"/>
          </a:xfrm>
          <a:prstGeom prst="rect">
            <a:avLst/>
          </a:prstGeom>
        </p:spPr>
      </p:pic>
    </p:spTree>
    <p:extLst>
      <p:ext uri="{BB962C8B-B14F-4D97-AF65-F5344CB8AC3E}">
        <p14:creationId xmlns:p14="http://schemas.microsoft.com/office/powerpoint/2010/main" val="13337392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53C87A86-3DA8-4546-80E9-D5FA41F4B40A}"/>
              </a:ext>
            </a:extLst>
          </p:cNvPr>
          <p:cNvSpPr>
            <a:spLocks noGrp="1"/>
          </p:cNvSpPr>
          <p:nvPr>
            <p:ph type="title"/>
          </p:nvPr>
        </p:nvSpPr>
        <p:spPr>
          <a:xfrm>
            <a:off x="1164195" y="365125"/>
            <a:ext cx="8363627" cy="1325563"/>
          </a:xfrm>
        </p:spPr>
        <p:txBody>
          <a:bodyPr/>
          <a:lstStyle/>
          <a:p>
            <a:r>
              <a:rPr lang="es-ES" dirty="0">
                <a:solidFill>
                  <a:schemeClr val="accent1"/>
                </a:solidFill>
              </a:rPr>
              <a:t>2.- Recibiendo afecto de indiferentes</a:t>
            </a:r>
          </a:p>
        </p:txBody>
      </p:sp>
      <p:sp>
        <p:nvSpPr>
          <p:cNvPr id="2" name="Marcador de número de diapositiva 1">
            <a:extLst>
              <a:ext uri="{FF2B5EF4-FFF2-40B4-BE49-F238E27FC236}">
                <a16:creationId xmlns:a16="http://schemas.microsoft.com/office/drawing/2014/main" id="{87B2457D-F34C-6545-A863-E82A3F163771}"/>
              </a:ext>
            </a:extLst>
          </p:cNvPr>
          <p:cNvSpPr>
            <a:spLocks noGrp="1"/>
          </p:cNvSpPr>
          <p:nvPr>
            <p:ph type="sldNum" sz="quarter" idx="12"/>
          </p:nvPr>
        </p:nvSpPr>
        <p:spPr/>
        <p:txBody>
          <a:bodyPr/>
          <a:lstStyle/>
          <a:p>
            <a:fld id="{00BEC3E0-57B4-914B-9277-0A781F130C5C}" type="slidenum">
              <a:rPr lang="es-ES" smtClean="0"/>
              <a:t>59</a:t>
            </a:fld>
            <a:endParaRPr lang="es-ES"/>
          </a:p>
        </p:txBody>
      </p:sp>
      <p:sp>
        <p:nvSpPr>
          <p:cNvPr id="7" name="Marcador de contenido 3">
            <a:extLst>
              <a:ext uri="{FF2B5EF4-FFF2-40B4-BE49-F238E27FC236}">
                <a16:creationId xmlns:a16="http://schemas.microsoft.com/office/drawing/2014/main" id="{3D6D7BE2-A237-1C44-8127-166C858A0C68}"/>
              </a:ext>
            </a:extLst>
          </p:cNvPr>
          <p:cNvSpPr txBox="1">
            <a:spLocks/>
          </p:cNvSpPr>
          <p:nvPr/>
        </p:nvSpPr>
        <p:spPr>
          <a:xfrm>
            <a:off x="1164195" y="2175261"/>
            <a:ext cx="7012460" cy="4089014"/>
          </a:xfrm>
          <a:prstGeom prst="rect">
            <a:avLst/>
          </a:prstGeom>
        </p:spPr>
        <p:txBody>
          <a:bodyPr/>
          <a:lstStyle>
            <a:lvl1pPr marL="228600" indent="-228600" algn="l" defTabSz="914400" rtl="0" eaLnBrk="1" latinLnBrk="0" hangingPunct="1">
              <a:lnSpc>
                <a:spcPct val="90000"/>
              </a:lnSpc>
              <a:spcBef>
                <a:spcPts val="1000"/>
              </a:spcBef>
              <a:buFontTx/>
              <a:buBlip>
                <a:blip r:embed="rId2"/>
              </a:buBlip>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2"/>
              </a:buBlip>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2"/>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2"/>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2"/>
              </a:buBlip>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 ¿Soy capaz de recibir afecto de personas a quien no conozco mucho?</a:t>
            </a:r>
          </a:p>
          <a:p>
            <a:pPr marL="0" indent="0">
              <a:buNone/>
            </a:pPr>
            <a:endParaRPr lang="es-ES" dirty="0"/>
          </a:p>
          <a:p>
            <a:r>
              <a:rPr lang="es-ES" dirty="0"/>
              <a:t> ¿Qué significa para mi recibir afecto de estas personas?</a:t>
            </a:r>
          </a:p>
          <a:p>
            <a:pPr marL="0" indent="0">
              <a:buNone/>
            </a:pPr>
            <a:endParaRPr lang="es-ES" dirty="0"/>
          </a:p>
          <a:p>
            <a:r>
              <a:rPr lang="es-ES" dirty="0"/>
              <a:t>¿Qué motivación siento que pueden tener estas personas?</a:t>
            </a:r>
          </a:p>
        </p:txBody>
      </p:sp>
      <p:pic>
        <p:nvPicPr>
          <p:cNvPr id="8" name="Imagen 7">
            <a:extLst>
              <a:ext uri="{FF2B5EF4-FFF2-40B4-BE49-F238E27FC236}">
                <a16:creationId xmlns:a16="http://schemas.microsoft.com/office/drawing/2014/main" id="{6124893C-A2E0-8B40-A352-CC9EE7D04FF7}"/>
              </a:ext>
            </a:extLst>
          </p:cNvPr>
          <p:cNvPicPr>
            <a:picLocks noChangeAspect="1"/>
          </p:cNvPicPr>
          <p:nvPr/>
        </p:nvPicPr>
        <p:blipFill>
          <a:blip r:embed="rId3"/>
          <a:srcRect/>
          <a:stretch/>
        </p:blipFill>
        <p:spPr>
          <a:xfrm>
            <a:off x="8176655" y="1767646"/>
            <a:ext cx="3611090" cy="4179392"/>
          </a:xfrm>
          <a:prstGeom prst="rect">
            <a:avLst/>
          </a:prstGeom>
        </p:spPr>
      </p:pic>
    </p:spTree>
    <p:extLst>
      <p:ext uri="{BB962C8B-B14F-4D97-AF65-F5344CB8AC3E}">
        <p14:creationId xmlns:p14="http://schemas.microsoft.com/office/powerpoint/2010/main" val="34901507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A7ABF96C-2842-B449-BA9D-4A513B4C8F4C}"/>
              </a:ext>
            </a:extLst>
          </p:cNvPr>
          <p:cNvSpPr>
            <a:spLocks noGrp="1"/>
          </p:cNvSpPr>
          <p:nvPr>
            <p:ph type="title"/>
          </p:nvPr>
        </p:nvSpPr>
        <p:spPr>
          <a:xfrm>
            <a:off x="1420265" y="365125"/>
            <a:ext cx="8107557" cy="1325563"/>
          </a:xfrm>
        </p:spPr>
        <p:txBody>
          <a:bodyPr/>
          <a:lstStyle/>
          <a:p>
            <a:r>
              <a:rPr lang="es-ES" dirty="0">
                <a:solidFill>
                  <a:schemeClr val="accent1"/>
                </a:solidFill>
              </a:rPr>
              <a:t>3.- Recibiendo afecto de enemigos</a:t>
            </a:r>
          </a:p>
        </p:txBody>
      </p:sp>
      <p:sp>
        <p:nvSpPr>
          <p:cNvPr id="4" name="Marcador de número de diapositiva 3">
            <a:extLst>
              <a:ext uri="{FF2B5EF4-FFF2-40B4-BE49-F238E27FC236}">
                <a16:creationId xmlns:a16="http://schemas.microsoft.com/office/drawing/2014/main" id="{76E88ED4-5CB1-6940-87D7-3989AD235587}"/>
              </a:ext>
            </a:extLst>
          </p:cNvPr>
          <p:cNvSpPr>
            <a:spLocks noGrp="1"/>
          </p:cNvSpPr>
          <p:nvPr>
            <p:ph type="sldNum" sz="quarter" idx="12"/>
          </p:nvPr>
        </p:nvSpPr>
        <p:spPr/>
        <p:txBody>
          <a:bodyPr/>
          <a:lstStyle/>
          <a:p>
            <a:fld id="{00BEC3E0-57B4-914B-9277-0A781F130C5C}" type="slidenum">
              <a:rPr lang="es-ES" smtClean="0"/>
              <a:t>60</a:t>
            </a:fld>
            <a:endParaRPr lang="es-ES"/>
          </a:p>
        </p:txBody>
      </p:sp>
      <p:sp>
        <p:nvSpPr>
          <p:cNvPr id="9" name="Marcador de contenido 3">
            <a:extLst>
              <a:ext uri="{FF2B5EF4-FFF2-40B4-BE49-F238E27FC236}">
                <a16:creationId xmlns:a16="http://schemas.microsoft.com/office/drawing/2014/main" id="{CD0ED583-53F0-8E40-85B6-23DD6781EA9B}"/>
              </a:ext>
            </a:extLst>
          </p:cNvPr>
          <p:cNvSpPr txBox="1">
            <a:spLocks/>
          </p:cNvSpPr>
          <p:nvPr/>
        </p:nvSpPr>
        <p:spPr>
          <a:xfrm>
            <a:off x="1420265" y="1605343"/>
            <a:ext cx="6756390" cy="4089014"/>
          </a:xfrm>
          <a:prstGeom prst="rect">
            <a:avLst/>
          </a:prstGeom>
        </p:spPr>
        <p:txBody>
          <a:bodyPr/>
          <a:lstStyle>
            <a:lvl1pPr marL="228600" indent="-228600" algn="l" defTabSz="914400" rtl="0" eaLnBrk="1" latinLnBrk="0" hangingPunct="1">
              <a:lnSpc>
                <a:spcPct val="90000"/>
              </a:lnSpc>
              <a:spcBef>
                <a:spcPts val="1000"/>
              </a:spcBef>
              <a:buFontTx/>
              <a:buBlip>
                <a:blip r:embed="rId2"/>
              </a:buBlip>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2"/>
              </a:buBlip>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2"/>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2"/>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2"/>
              </a:buBlip>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 ¿Soy capaz de recibir afecto de personas con las que tengo un conflicto?</a:t>
            </a:r>
          </a:p>
          <a:p>
            <a:pPr marL="0" indent="0">
              <a:buNone/>
            </a:pPr>
            <a:endParaRPr lang="es-ES" dirty="0"/>
          </a:p>
          <a:p>
            <a:r>
              <a:rPr lang="es-ES" dirty="0"/>
              <a:t> ¿Qué significa para mi recibir afecto de estas personas?</a:t>
            </a:r>
          </a:p>
          <a:p>
            <a:pPr marL="0" indent="0">
              <a:buNone/>
            </a:pPr>
            <a:endParaRPr lang="es-ES" dirty="0"/>
          </a:p>
          <a:p>
            <a:r>
              <a:rPr lang="es-ES" dirty="0"/>
              <a:t> ¿Qué motivación siento que pueden tener estas personas?</a:t>
            </a:r>
          </a:p>
          <a:p>
            <a:pPr marL="0" indent="0">
              <a:buNone/>
            </a:pPr>
            <a:endParaRPr lang="es-ES" dirty="0"/>
          </a:p>
          <a:p>
            <a:r>
              <a:rPr lang="es-ES" dirty="0"/>
              <a:t>¿Tengo que mantener alguna imagen que se afectaría si acepto ayuda de ellos?</a:t>
            </a:r>
          </a:p>
        </p:txBody>
      </p:sp>
      <p:pic>
        <p:nvPicPr>
          <p:cNvPr id="10" name="Imagen 9">
            <a:extLst>
              <a:ext uri="{FF2B5EF4-FFF2-40B4-BE49-F238E27FC236}">
                <a16:creationId xmlns:a16="http://schemas.microsoft.com/office/drawing/2014/main" id="{57B53C49-C545-1247-ABE0-ED6FC80AF72B}"/>
              </a:ext>
            </a:extLst>
          </p:cNvPr>
          <p:cNvPicPr>
            <a:picLocks noChangeAspect="1"/>
          </p:cNvPicPr>
          <p:nvPr/>
        </p:nvPicPr>
        <p:blipFill>
          <a:blip r:embed="rId3"/>
          <a:srcRect/>
          <a:stretch/>
        </p:blipFill>
        <p:spPr>
          <a:xfrm>
            <a:off x="8176655" y="1732127"/>
            <a:ext cx="3611090" cy="4250430"/>
          </a:xfrm>
          <a:prstGeom prst="rect">
            <a:avLst/>
          </a:prstGeom>
        </p:spPr>
      </p:pic>
    </p:spTree>
    <p:extLst>
      <p:ext uri="{BB962C8B-B14F-4D97-AF65-F5344CB8AC3E}">
        <p14:creationId xmlns:p14="http://schemas.microsoft.com/office/powerpoint/2010/main" val="24826051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197285-52DF-DB44-B839-6CB68C373736}"/>
              </a:ext>
            </a:extLst>
          </p:cNvPr>
          <p:cNvSpPr>
            <a:spLocks noGrp="1"/>
          </p:cNvSpPr>
          <p:nvPr>
            <p:ph type="ctrTitle"/>
          </p:nvPr>
        </p:nvSpPr>
        <p:spPr>
          <a:xfrm>
            <a:off x="1524000" y="1269179"/>
            <a:ext cx="9144000" cy="1560512"/>
          </a:xfrm>
        </p:spPr>
        <p:txBody>
          <a:bodyPr>
            <a:normAutofit/>
          </a:bodyPr>
          <a:lstStyle/>
          <a:p>
            <a:r>
              <a:rPr lang="es-ES" altLang="es-ES" sz="4000" dirty="0"/>
              <a:t>IMPORTANCIA AFECTO HACIA NOSOTROS MISMOS Y HACIA LOS OTROS</a:t>
            </a:r>
            <a:endParaRPr lang="es-ES" sz="4000" dirty="0"/>
          </a:p>
        </p:txBody>
      </p:sp>
      <p:sp>
        <p:nvSpPr>
          <p:cNvPr id="4" name="Marcador de número de diapositiva 3">
            <a:extLst>
              <a:ext uri="{FF2B5EF4-FFF2-40B4-BE49-F238E27FC236}">
                <a16:creationId xmlns:a16="http://schemas.microsoft.com/office/drawing/2014/main" id="{22FC1C0A-F6DB-4444-97A7-0FC6C6E67DA6}"/>
              </a:ext>
            </a:extLst>
          </p:cNvPr>
          <p:cNvSpPr>
            <a:spLocks noGrp="1"/>
          </p:cNvSpPr>
          <p:nvPr>
            <p:ph type="sldNum" sz="quarter" idx="12"/>
          </p:nvPr>
        </p:nvSpPr>
        <p:spPr/>
        <p:txBody>
          <a:bodyPr/>
          <a:lstStyle/>
          <a:p>
            <a:fld id="{00BEC3E0-57B4-914B-9277-0A781F130C5C}" type="slidenum">
              <a:rPr lang="es-ES" smtClean="0"/>
              <a:t>61</a:t>
            </a:fld>
            <a:endParaRPr lang="es-ES" dirty="0"/>
          </a:p>
        </p:txBody>
      </p:sp>
      <p:pic>
        <p:nvPicPr>
          <p:cNvPr id="6" name="Imagen 5">
            <a:extLst>
              <a:ext uri="{FF2B5EF4-FFF2-40B4-BE49-F238E27FC236}">
                <a16:creationId xmlns:a16="http://schemas.microsoft.com/office/drawing/2014/main" id="{A49B3EAC-2C34-B641-8EDD-FDAAF74C799D}"/>
              </a:ext>
            </a:extLst>
          </p:cNvPr>
          <p:cNvPicPr>
            <a:picLocks noChangeAspect="1"/>
          </p:cNvPicPr>
          <p:nvPr/>
        </p:nvPicPr>
        <p:blipFill>
          <a:blip r:embed="rId2"/>
          <a:stretch>
            <a:fillRect/>
          </a:stretch>
        </p:blipFill>
        <p:spPr>
          <a:xfrm>
            <a:off x="4328160" y="2975657"/>
            <a:ext cx="1539240" cy="2840943"/>
          </a:xfrm>
          <a:prstGeom prst="rect">
            <a:avLst/>
          </a:prstGeom>
        </p:spPr>
      </p:pic>
      <p:pic>
        <p:nvPicPr>
          <p:cNvPr id="7" name="Imagen 6">
            <a:extLst>
              <a:ext uri="{FF2B5EF4-FFF2-40B4-BE49-F238E27FC236}">
                <a16:creationId xmlns:a16="http://schemas.microsoft.com/office/drawing/2014/main" id="{B32D269E-3B32-354A-A1D9-5BA701BBD714}"/>
              </a:ext>
            </a:extLst>
          </p:cNvPr>
          <p:cNvPicPr>
            <a:picLocks noChangeAspect="1"/>
          </p:cNvPicPr>
          <p:nvPr/>
        </p:nvPicPr>
        <p:blipFill>
          <a:blip r:embed="rId3"/>
          <a:stretch>
            <a:fillRect/>
          </a:stretch>
        </p:blipFill>
        <p:spPr>
          <a:xfrm>
            <a:off x="6461760" y="3522606"/>
            <a:ext cx="1869642" cy="1747043"/>
          </a:xfrm>
          <a:prstGeom prst="rect">
            <a:avLst/>
          </a:prstGeom>
        </p:spPr>
      </p:pic>
    </p:spTree>
    <p:extLst>
      <p:ext uri="{BB962C8B-B14F-4D97-AF65-F5344CB8AC3E}">
        <p14:creationId xmlns:p14="http://schemas.microsoft.com/office/powerpoint/2010/main" val="12222908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3">
            <a:extLst>
              <a:ext uri="{FF2B5EF4-FFF2-40B4-BE49-F238E27FC236}">
                <a16:creationId xmlns:a16="http://schemas.microsoft.com/office/drawing/2014/main" id="{1B07454C-D1C8-F74B-B817-EF26DA6B813F}"/>
              </a:ext>
            </a:extLst>
          </p:cNvPr>
          <p:cNvSpPr>
            <a:spLocks noGrp="1"/>
          </p:cNvSpPr>
          <p:nvPr>
            <p:ph type="title"/>
          </p:nvPr>
        </p:nvSpPr>
        <p:spPr/>
        <p:txBody>
          <a:bodyPr/>
          <a:lstStyle/>
          <a:p>
            <a:r>
              <a:rPr lang="es-ES" dirty="0"/>
              <a:t>DAR AFECTO A AMIGOS</a:t>
            </a:r>
            <a:br>
              <a:rPr lang="es-ES" dirty="0"/>
            </a:br>
            <a:r>
              <a:rPr lang="es-ES" dirty="0"/>
              <a:t> E INDIFERENTES</a:t>
            </a:r>
          </a:p>
        </p:txBody>
      </p:sp>
      <p:sp>
        <p:nvSpPr>
          <p:cNvPr id="5" name="Marcador de contenido 2">
            <a:extLst>
              <a:ext uri="{FF2B5EF4-FFF2-40B4-BE49-F238E27FC236}">
                <a16:creationId xmlns:a16="http://schemas.microsoft.com/office/drawing/2014/main" id="{6A45AF27-236D-0048-AADC-894A5B474EB1}"/>
              </a:ext>
            </a:extLst>
          </p:cNvPr>
          <p:cNvSpPr>
            <a:spLocks noGrp="1"/>
          </p:cNvSpPr>
          <p:nvPr>
            <p:ph sz="half" idx="2"/>
          </p:nvPr>
        </p:nvSpPr>
        <p:spPr>
          <a:xfrm>
            <a:off x="1828800" y="1690688"/>
            <a:ext cx="7699022" cy="4498975"/>
          </a:xfrm>
        </p:spPr>
        <p:txBody>
          <a:bodyPr>
            <a:noAutofit/>
          </a:bodyPr>
          <a:lstStyle/>
          <a:p>
            <a:r>
              <a:rPr lang="es-ES" altLang="es-ES" dirty="0"/>
              <a:t>División con las personas en: amigos, enemigos e indiferentes </a:t>
            </a:r>
          </a:p>
          <a:p>
            <a:pPr marL="0" indent="0">
              <a:buNone/>
            </a:pPr>
            <a:endParaRPr lang="es-ES" altLang="es-ES" dirty="0"/>
          </a:p>
          <a:p>
            <a:r>
              <a:rPr lang="es-ES" altLang="es-ES" dirty="0"/>
              <a:t>Ofrecer afecto/compasión a los amigos es fácil</a:t>
            </a:r>
          </a:p>
          <a:p>
            <a:pPr marL="0" indent="0">
              <a:buNone/>
            </a:pPr>
            <a:endParaRPr lang="es-ES" altLang="es-ES" dirty="0"/>
          </a:p>
          <a:p>
            <a:r>
              <a:rPr lang="es-ES" altLang="es-ES" dirty="0"/>
              <a:t>Mayor dificultad nos produce expresar afecto a los indiferentes</a:t>
            </a:r>
          </a:p>
          <a:p>
            <a:endParaRPr lang="es-ES" altLang="es-ES" dirty="0"/>
          </a:p>
          <a:p>
            <a:r>
              <a:rPr lang="es-ES" altLang="es-ES" dirty="0"/>
              <a:t>Lo más complicado, es expresar afecto a los enemigos</a:t>
            </a:r>
          </a:p>
        </p:txBody>
      </p:sp>
      <p:sp>
        <p:nvSpPr>
          <p:cNvPr id="3" name="Marcador de número de diapositiva 2">
            <a:extLst>
              <a:ext uri="{FF2B5EF4-FFF2-40B4-BE49-F238E27FC236}">
                <a16:creationId xmlns:a16="http://schemas.microsoft.com/office/drawing/2014/main" id="{92576726-B673-DE4E-925F-8130AF5C1F7C}"/>
              </a:ext>
            </a:extLst>
          </p:cNvPr>
          <p:cNvSpPr>
            <a:spLocks noGrp="1"/>
          </p:cNvSpPr>
          <p:nvPr>
            <p:ph type="sldNum" sz="quarter" idx="12"/>
          </p:nvPr>
        </p:nvSpPr>
        <p:spPr/>
        <p:txBody>
          <a:bodyPr/>
          <a:lstStyle/>
          <a:p>
            <a:fld id="{00BEC3E0-57B4-914B-9277-0A781F130C5C}" type="slidenum">
              <a:rPr lang="es-ES" smtClean="0"/>
              <a:t>62</a:t>
            </a:fld>
            <a:endParaRPr lang="es-ES" dirty="0"/>
          </a:p>
        </p:txBody>
      </p:sp>
      <p:grpSp>
        <p:nvGrpSpPr>
          <p:cNvPr id="9" name="Grupo 8">
            <a:extLst>
              <a:ext uri="{FF2B5EF4-FFF2-40B4-BE49-F238E27FC236}">
                <a16:creationId xmlns:a16="http://schemas.microsoft.com/office/drawing/2014/main" id="{A52DCD0C-1762-5548-8C7D-1D25B853C31C}"/>
              </a:ext>
            </a:extLst>
          </p:cNvPr>
          <p:cNvGrpSpPr/>
          <p:nvPr/>
        </p:nvGrpSpPr>
        <p:grpSpPr>
          <a:xfrm>
            <a:off x="9425707" y="1011888"/>
            <a:ext cx="1928093" cy="4653968"/>
            <a:chOff x="9425707" y="1006562"/>
            <a:chExt cx="1928093" cy="4653968"/>
          </a:xfrm>
        </p:grpSpPr>
        <p:pic>
          <p:nvPicPr>
            <p:cNvPr id="7" name="Imagen 6">
              <a:extLst>
                <a:ext uri="{FF2B5EF4-FFF2-40B4-BE49-F238E27FC236}">
                  <a16:creationId xmlns:a16="http://schemas.microsoft.com/office/drawing/2014/main" id="{A3ECB1D7-A85E-F741-945C-4EE471802EE1}"/>
                </a:ext>
              </a:extLst>
            </p:cNvPr>
            <p:cNvPicPr>
              <a:picLocks noChangeAspect="1"/>
            </p:cNvPicPr>
            <p:nvPr/>
          </p:nvPicPr>
          <p:blipFill>
            <a:blip r:embed="rId2"/>
            <a:stretch>
              <a:fillRect/>
            </a:stretch>
          </p:blipFill>
          <p:spPr>
            <a:xfrm>
              <a:off x="9425707" y="1006562"/>
              <a:ext cx="1928093" cy="2313711"/>
            </a:xfrm>
            <a:prstGeom prst="rect">
              <a:avLst/>
            </a:prstGeom>
          </p:spPr>
        </p:pic>
        <p:pic>
          <p:nvPicPr>
            <p:cNvPr id="8" name="Imagen 7">
              <a:extLst>
                <a:ext uri="{FF2B5EF4-FFF2-40B4-BE49-F238E27FC236}">
                  <a16:creationId xmlns:a16="http://schemas.microsoft.com/office/drawing/2014/main" id="{6D8A4F68-7AE9-C846-8921-F83145194CD0}"/>
                </a:ext>
              </a:extLst>
            </p:cNvPr>
            <p:cNvPicPr>
              <a:picLocks noChangeAspect="1"/>
            </p:cNvPicPr>
            <p:nvPr/>
          </p:nvPicPr>
          <p:blipFill>
            <a:blip r:embed="rId3"/>
            <a:stretch>
              <a:fillRect/>
            </a:stretch>
          </p:blipFill>
          <p:spPr>
            <a:xfrm>
              <a:off x="9425708" y="3429000"/>
              <a:ext cx="1928092" cy="2231530"/>
            </a:xfrm>
            <a:prstGeom prst="rect">
              <a:avLst/>
            </a:prstGeom>
          </p:spPr>
        </p:pic>
      </p:grpSp>
    </p:spTree>
    <p:extLst>
      <p:ext uri="{BB962C8B-B14F-4D97-AF65-F5344CB8AC3E}">
        <p14:creationId xmlns:p14="http://schemas.microsoft.com/office/powerpoint/2010/main" val="6856653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upo 10">
            <a:extLst>
              <a:ext uri="{FF2B5EF4-FFF2-40B4-BE49-F238E27FC236}">
                <a16:creationId xmlns:a16="http://schemas.microsoft.com/office/drawing/2014/main" id="{A1D0A815-9358-064D-86E2-A2725B319CBD}"/>
              </a:ext>
            </a:extLst>
          </p:cNvPr>
          <p:cNvGrpSpPr/>
          <p:nvPr/>
        </p:nvGrpSpPr>
        <p:grpSpPr>
          <a:xfrm>
            <a:off x="3223608" y="4116874"/>
            <a:ext cx="5493818" cy="2779657"/>
            <a:chOff x="3223608" y="4116874"/>
            <a:chExt cx="5493818" cy="2779657"/>
          </a:xfrm>
        </p:grpSpPr>
        <p:pic>
          <p:nvPicPr>
            <p:cNvPr id="9" name="Imagen 8">
              <a:extLst>
                <a:ext uri="{FF2B5EF4-FFF2-40B4-BE49-F238E27FC236}">
                  <a16:creationId xmlns:a16="http://schemas.microsoft.com/office/drawing/2014/main" id="{B7072D0A-0836-E146-81A6-50CD0B689000}"/>
                </a:ext>
              </a:extLst>
            </p:cNvPr>
            <p:cNvPicPr>
              <a:picLocks noChangeAspect="1"/>
            </p:cNvPicPr>
            <p:nvPr/>
          </p:nvPicPr>
          <p:blipFill>
            <a:blip r:embed="rId2"/>
            <a:stretch>
              <a:fillRect/>
            </a:stretch>
          </p:blipFill>
          <p:spPr>
            <a:xfrm>
              <a:off x="6096000" y="4116874"/>
              <a:ext cx="2621426" cy="2741126"/>
            </a:xfrm>
            <a:prstGeom prst="rect">
              <a:avLst/>
            </a:prstGeom>
          </p:spPr>
        </p:pic>
        <p:pic>
          <p:nvPicPr>
            <p:cNvPr id="10" name="Imagen 9">
              <a:extLst>
                <a:ext uri="{FF2B5EF4-FFF2-40B4-BE49-F238E27FC236}">
                  <a16:creationId xmlns:a16="http://schemas.microsoft.com/office/drawing/2014/main" id="{A6B19054-2A51-FB49-928C-481EC5834EC4}"/>
                </a:ext>
              </a:extLst>
            </p:cNvPr>
            <p:cNvPicPr>
              <a:picLocks noChangeAspect="1"/>
            </p:cNvPicPr>
            <p:nvPr/>
          </p:nvPicPr>
          <p:blipFill>
            <a:blip r:embed="rId2"/>
            <a:stretch>
              <a:fillRect/>
            </a:stretch>
          </p:blipFill>
          <p:spPr>
            <a:xfrm>
              <a:off x="3223608" y="4155405"/>
              <a:ext cx="2621426" cy="2741126"/>
            </a:xfrm>
            <a:prstGeom prst="rect">
              <a:avLst/>
            </a:prstGeom>
          </p:spPr>
        </p:pic>
      </p:grpSp>
      <p:sp>
        <p:nvSpPr>
          <p:cNvPr id="4" name="Marcador de número de diapositiva 3">
            <a:extLst>
              <a:ext uri="{FF2B5EF4-FFF2-40B4-BE49-F238E27FC236}">
                <a16:creationId xmlns:a16="http://schemas.microsoft.com/office/drawing/2014/main" id="{E9833072-32F3-0F4D-81D4-ED43E43CF2B4}"/>
              </a:ext>
            </a:extLst>
          </p:cNvPr>
          <p:cNvSpPr>
            <a:spLocks noGrp="1"/>
          </p:cNvSpPr>
          <p:nvPr>
            <p:ph type="sldNum" sz="quarter" idx="12"/>
          </p:nvPr>
        </p:nvSpPr>
        <p:spPr/>
        <p:txBody>
          <a:bodyPr/>
          <a:lstStyle/>
          <a:p>
            <a:fld id="{00BEC3E0-57B4-914B-9277-0A781F130C5C}" type="slidenum">
              <a:rPr lang="es-ES" smtClean="0"/>
              <a:pPr/>
              <a:t>63</a:t>
            </a:fld>
            <a:endParaRPr lang="es-ES" dirty="0"/>
          </a:p>
        </p:txBody>
      </p:sp>
      <p:sp>
        <p:nvSpPr>
          <p:cNvPr id="2" name="Título 1">
            <a:extLst>
              <a:ext uri="{FF2B5EF4-FFF2-40B4-BE49-F238E27FC236}">
                <a16:creationId xmlns:a16="http://schemas.microsoft.com/office/drawing/2014/main" id="{7DDB73D4-862B-D246-9261-87420ECD74BF}"/>
              </a:ext>
            </a:extLst>
          </p:cNvPr>
          <p:cNvSpPr>
            <a:spLocks noGrp="1"/>
          </p:cNvSpPr>
          <p:nvPr>
            <p:ph type="ctrTitle"/>
          </p:nvPr>
        </p:nvSpPr>
        <p:spPr/>
        <p:txBody>
          <a:bodyPr>
            <a:normAutofit fontScale="90000"/>
          </a:bodyPr>
          <a:lstStyle/>
          <a:p>
            <a:br>
              <a:rPr lang="es-ES" dirty="0">
                <a:solidFill>
                  <a:schemeClr val="accent1"/>
                </a:solidFill>
              </a:rPr>
            </a:br>
            <a:r>
              <a:rPr lang="es-ES" dirty="0">
                <a:solidFill>
                  <a:schemeClr val="accent1"/>
                </a:solidFill>
              </a:rPr>
              <a:t>PRÁCTICA FORMAL 1:</a:t>
            </a:r>
            <a:br>
              <a:rPr lang="es-ES" dirty="0">
                <a:solidFill>
                  <a:schemeClr val="accent1"/>
                </a:solidFill>
              </a:rPr>
            </a:br>
            <a:r>
              <a:rPr lang="es-ES" dirty="0">
                <a:solidFill>
                  <a:schemeClr val="tx2"/>
                </a:solidFill>
              </a:rPr>
              <a:t>DAR AFECTO A AMIGOS E INDIFERENTES</a:t>
            </a:r>
          </a:p>
        </p:txBody>
      </p:sp>
      <p:grpSp>
        <p:nvGrpSpPr>
          <p:cNvPr id="7" name="Grupo 6">
            <a:extLst>
              <a:ext uri="{FF2B5EF4-FFF2-40B4-BE49-F238E27FC236}">
                <a16:creationId xmlns:a16="http://schemas.microsoft.com/office/drawing/2014/main" id="{7AE1AE15-2CE6-0948-8E96-18B0F90EAF04}"/>
              </a:ext>
            </a:extLst>
          </p:cNvPr>
          <p:cNvGrpSpPr/>
          <p:nvPr/>
        </p:nvGrpSpPr>
        <p:grpSpPr>
          <a:xfrm>
            <a:off x="3748808" y="3735819"/>
            <a:ext cx="4861792" cy="2313711"/>
            <a:chOff x="3748808" y="3346819"/>
            <a:chExt cx="4861792" cy="2313711"/>
          </a:xfrm>
        </p:grpSpPr>
        <p:pic>
          <p:nvPicPr>
            <p:cNvPr id="5" name="Imagen 4">
              <a:extLst>
                <a:ext uri="{FF2B5EF4-FFF2-40B4-BE49-F238E27FC236}">
                  <a16:creationId xmlns:a16="http://schemas.microsoft.com/office/drawing/2014/main" id="{51737421-B460-0841-AE27-1B9CF80BBFBA}"/>
                </a:ext>
              </a:extLst>
            </p:cNvPr>
            <p:cNvPicPr>
              <a:picLocks noChangeAspect="1"/>
            </p:cNvPicPr>
            <p:nvPr/>
          </p:nvPicPr>
          <p:blipFill>
            <a:blip r:embed="rId3"/>
            <a:stretch>
              <a:fillRect/>
            </a:stretch>
          </p:blipFill>
          <p:spPr>
            <a:xfrm>
              <a:off x="3748808" y="3346819"/>
              <a:ext cx="1928093" cy="2313711"/>
            </a:xfrm>
            <a:prstGeom prst="rect">
              <a:avLst/>
            </a:prstGeom>
          </p:spPr>
        </p:pic>
        <p:pic>
          <p:nvPicPr>
            <p:cNvPr id="6" name="Imagen 5">
              <a:extLst>
                <a:ext uri="{FF2B5EF4-FFF2-40B4-BE49-F238E27FC236}">
                  <a16:creationId xmlns:a16="http://schemas.microsoft.com/office/drawing/2014/main" id="{E0AB4A8A-5A88-954C-AC39-3FE9B870A623}"/>
                </a:ext>
              </a:extLst>
            </p:cNvPr>
            <p:cNvPicPr>
              <a:picLocks noChangeAspect="1"/>
            </p:cNvPicPr>
            <p:nvPr/>
          </p:nvPicPr>
          <p:blipFill>
            <a:blip r:embed="rId4"/>
            <a:stretch>
              <a:fillRect/>
            </a:stretch>
          </p:blipFill>
          <p:spPr>
            <a:xfrm>
              <a:off x="6682508" y="3387909"/>
              <a:ext cx="1928092" cy="2231530"/>
            </a:xfrm>
            <a:prstGeom prst="rect">
              <a:avLst/>
            </a:prstGeom>
          </p:spPr>
        </p:pic>
      </p:grpSp>
    </p:spTree>
    <p:extLst>
      <p:ext uri="{BB962C8B-B14F-4D97-AF65-F5344CB8AC3E}">
        <p14:creationId xmlns:p14="http://schemas.microsoft.com/office/powerpoint/2010/main" val="30536569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D58717CE-0022-5346-A2F8-ED20AD4DB993}"/>
              </a:ext>
            </a:extLst>
          </p:cNvPr>
          <p:cNvSpPr>
            <a:spLocks noGrp="1"/>
          </p:cNvSpPr>
          <p:nvPr>
            <p:ph type="sldNum" sz="quarter" idx="12"/>
          </p:nvPr>
        </p:nvSpPr>
        <p:spPr/>
        <p:txBody>
          <a:bodyPr/>
          <a:lstStyle/>
          <a:p>
            <a:fld id="{00BEC3E0-57B4-914B-9277-0A781F130C5C}" type="slidenum">
              <a:rPr lang="es-ES" smtClean="0"/>
              <a:t>64</a:t>
            </a:fld>
            <a:endParaRPr lang="es-ES"/>
          </a:p>
        </p:txBody>
      </p:sp>
      <p:sp>
        <p:nvSpPr>
          <p:cNvPr id="8" name="Título 1">
            <a:extLst>
              <a:ext uri="{FF2B5EF4-FFF2-40B4-BE49-F238E27FC236}">
                <a16:creationId xmlns:a16="http://schemas.microsoft.com/office/drawing/2014/main" id="{CEC5C276-E009-2049-B074-D4489AEAD132}"/>
              </a:ext>
            </a:extLst>
          </p:cNvPr>
          <p:cNvSpPr txBox="1">
            <a:spLocks/>
          </p:cNvSpPr>
          <p:nvPr/>
        </p:nvSpPr>
        <p:spPr>
          <a:xfrm>
            <a:off x="1394460" y="591182"/>
            <a:ext cx="9959340" cy="121983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l"/>
            <a:r>
              <a:rPr lang="es-ES" dirty="0">
                <a:solidFill>
                  <a:schemeClr val="accent1"/>
                </a:solidFill>
              </a:rPr>
              <a:t>DEBATE</a:t>
            </a:r>
          </a:p>
        </p:txBody>
      </p:sp>
      <p:sp>
        <p:nvSpPr>
          <p:cNvPr id="10" name="Marcador de contenido 4">
            <a:extLst>
              <a:ext uri="{FF2B5EF4-FFF2-40B4-BE49-F238E27FC236}">
                <a16:creationId xmlns:a16="http://schemas.microsoft.com/office/drawing/2014/main" id="{E6CECB7A-0150-5B45-83FD-A0DDD65F8DFE}"/>
              </a:ext>
            </a:extLst>
          </p:cNvPr>
          <p:cNvSpPr txBox="1">
            <a:spLocks/>
          </p:cNvSpPr>
          <p:nvPr/>
        </p:nvSpPr>
        <p:spPr>
          <a:xfrm>
            <a:off x="1394460" y="1809114"/>
            <a:ext cx="7978140" cy="3905886"/>
          </a:xfrm>
          <a:prstGeom prst="rect">
            <a:avLst/>
          </a:prstGeom>
        </p:spPr>
        <p:txBody>
          <a:bodyPr>
            <a:noAutofit/>
          </a:bodyPr>
          <a:lstStyle>
            <a:lvl1pPr marL="228600" indent="-228600" algn="l" defTabSz="914400" rtl="0" eaLnBrk="1" latinLnBrk="0" hangingPunct="1">
              <a:lnSpc>
                <a:spcPct val="90000"/>
              </a:lnSpc>
              <a:spcBef>
                <a:spcPts val="1000"/>
              </a:spcBef>
              <a:buFontTx/>
              <a:buBlip>
                <a:blip r:embed="rId2"/>
              </a:buBlip>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2"/>
              </a:buBlip>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2"/>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2"/>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2"/>
              </a:buBlip>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b="1" dirty="0"/>
              <a:t>1.- Dando afecto a un amigo</a:t>
            </a:r>
          </a:p>
          <a:p>
            <a:pPr>
              <a:buBlip>
                <a:blip r:embed="rId3"/>
              </a:buBlip>
            </a:pPr>
            <a:r>
              <a:rPr lang="es-ES" dirty="0"/>
              <a:t>¿Puedo dar afecto a mis seres queridos de forma espontánea o tienen que pedirme el afecto?</a:t>
            </a:r>
          </a:p>
          <a:p>
            <a:pPr marL="0" indent="0">
              <a:buNone/>
            </a:pPr>
            <a:endParaRPr lang="es-ES" dirty="0"/>
          </a:p>
          <a:p>
            <a:pPr>
              <a:buBlip>
                <a:blip r:embed="rId3"/>
              </a:buBlip>
            </a:pPr>
            <a:r>
              <a:rPr lang="es-ES" dirty="0"/>
              <a:t>Cuando doy afecto a mis seres queridos ¿me siento mal o tengo resistencias por alguna razón?</a:t>
            </a:r>
          </a:p>
          <a:p>
            <a:pPr marL="0" indent="0">
              <a:buNone/>
            </a:pPr>
            <a:endParaRPr lang="es-ES" dirty="0"/>
          </a:p>
          <a:p>
            <a:pPr>
              <a:buBlip>
                <a:blip r:embed="rId3"/>
              </a:buBlip>
            </a:pPr>
            <a:r>
              <a:rPr lang="es-ES" dirty="0"/>
              <a:t>¿Qué pienso de mi mismo cuando doy afecto? (me siento vulnerable, dependiente, </a:t>
            </a:r>
            <a:r>
              <a:rPr lang="es-ES" dirty="0" err="1"/>
              <a:t>etc</a:t>
            </a:r>
            <a:r>
              <a:rPr lang="es-ES" dirty="0"/>
              <a:t>)</a:t>
            </a:r>
            <a:endParaRPr lang="es-ES" dirty="0">
              <a:solidFill>
                <a:schemeClr val="accent1"/>
              </a:solidFill>
            </a:endParaRPr>
          </a:p>
        </p:txBody>
      </p:sp>
      <p:pic>
        <p:nvPicPr>
          <p:cNvPr id="12" name="Imagen 11">
            <a:extLst>
              <a:ext uri="{FF2B5EF4-FFF2-40B4-BE49-F238E27FC236}">
                <a16:creationId xmlns:a16="http://schemas.microsoft.com/office/drawing/2014/main" id="{41F99A2A-2110-FA4C-AF21-075BBB422023}"/>
              </a:ext>
            </a:extLst>
          </p:cNvPr>
          <p:cNvPicPr>
            <a:picLocks noChangeAspect="1"/>
          </p:cNvPicPr>
          <p:nvPr/>
        </p:nvPicPr>
        <p:blipFill>
          <a:blip r:embed="rId4"/>
          <a:stretch>
            <a:fillRect/>
          </a:stretch>
        </p:blipFill>
        <p:spPr>
          <a:xfrm>
            <a:off x="9121140" y="2976243"/>
            <a:ext cx="2484120" cy="2980943"/>
          </a:xfrm>
          <a:prstGeom prst="rect">
            <a:avLst/>
          </a:prstGeom>
        </p:spPr>
      </p:pic>
    </p:spTree>
    <p:extLst>
      <p:ext uri="{BB962C8B-B14F-4D97-AF65-F5344CB8AC3E}">
        <p14:creationId xmlns:p14="http://schemas.microsoft.com/office/powerpoint/2010/main" val="38704019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7C951235-6C4F-8E40-B07A-FD02FF496BFF}"/>
              </a:ext>
            </a:extLst>
          </p:cNvPr>
          <p:cNvSpPr>
            <a:spLocks noGrp="1"/>
          </p:cNvSpPr>
          <p:nvPr>
            <p:ph type="sldNum" sz="quarter" idx="12"/>
          </p:nvPr>
        </p:nvSpPr>
        <p:spPr/>
        <p:txBody>
          <a:bodyPr/>
          <a:lstStyle/>
          <a:p>
            <a:fld id="{00BEC3E0-57B4-914B-9277-0A781F130C5C}" type="slidenum">
              <a:rPr lang="es-ES" smtClean="0"/>
              <a:t>65</a:t>
            </a:fld>
            <a:endParaRPr lang="es-ES"/>
          </a:p>
        </p:txBody>
      </p:sp>
      <p:sp>
        <p:nvSpPr>
          <p:cNvPr id="5" name="Marcador de contenido 4">
            <a:extLst>
              <a:ext uri="{FF2B5EF4-FFF2-40B4-BE49-F238E27FC236}">
                <a16:creationId xmlns:a16="http://schemas.microsoft.com/office/drawing/2014/main" id="{27CB0CAB-20F1-CA44-95AE-FDA0CC9B180A}"/>
              </a:ext>
            </a:extLst>
          </p:cNvPr>
          <p:cNvSpPr txBox="1">
            <a:spLocks/>
          </p:cNvSpPr>
          <p:nvPr/>
        </p:nvSpPr>
        <p:spPr>
          <a:xfrm>
            <a:off x="1188720" y="1946275"/>
            <a:ext cx="7223760" cy="2387600"/>
          </a:xfrm>
          <a:prstGeom prst="rect">
            <a:avLst/>
          </a:prstGeom>
        </p:spPr>
        <p:txBody>
          <a:bodyPr>
            <a:noAutofit/>
          </a:bodyPr>
          <a:lstStyle>
            <a:lvl1pPr marL="228600" indent="-228600" algn="l" defTabSz="914400" rtl="0" eaLnBrk="1" latinLnBrk="0" hangingPunct="1">
              <a:lnSpc>
                <a:spcPct val="90000"/>
              </a:lnSpc>
              <a:spcBef>
                <a:spcPts val="1000"/>
              </a:spcBef>
              <a:buFontTx/>
              <a:buBlip>
                <a:blip r:embed="rId3"/>
              </a:buBlip>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
              </a:buBlip>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
              </a:buBlip>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b="1" dirty="0"/>
              <a:t>2.- Dando afecto a una persona indiferente</a:t>
            </a:r>
          </a:p>
          <a:p>
            <a:pPr>
              <a:buBlip>
                <a:blip r:embed="rId4"/>
              </a:buBlip>
            </a:pPr>
            <a:r>
              <a:rPr lang="es-ES" dirty="0"/>
              <a:t>¿Puedo dar afecto a una persona que no conozco de nada, simplemente porque esta sufriendo?</a:t>
            </a:r>
          </a:p>
          <a:p>
            <a:pPr marL="0" indent="0">
              <a:buNone/>
            </a:pPr>
            <a:endParaRPr lang="es-ES" dirty="0"/>
          </a:p>
          <a:p>
            <a:pPr>
              <a:buBlip>
                <a:blip r:embed="rId4"/>
              </a:buBlip>
            </a:pPr>
            <a:r>
              <a:rPr lang="es-ES" dirty="0"/>
              <a:t>¿Cómo me siento cuando doy afecto a alguien que no conozco? (estúpido, desconfiado, </a:t>
            </a:r>
            <a:r>
              <a:rPr lang="es-ES" dirty="0" err="1"/>
              <a:t>etc</a:t>
            </a:r>
            <a:r>
              <a:rPr lang="es-ES" dirty="0"/>
              <a:t>)</a:t>
            </a:r>
            <a:br>
              <a:rPr lang="es-ES" dirty="0"/>
            </a:br>
            <a:br>
              <a:rPr lang="es-ES" dirty="0"/>
            </a:br>
            <a:r>
              <a:rPr lang="es-ES" dirty="0"/>
              <a:t> </a:t>
            </a:r>
            <a:br>
              <a:rPr lang="es-ES" dirty="0"/>
            </a:br>
            <a:endParaRPr lang="es-ES" dirty="0">
              <a:solidFill>
                <a:schemeClr val="accent1"/>
              </a:solidFill>
            </a:endParaRPr>
          </a:p>
        </p:txBody>
      </p:sp>
      <p:sp>
        <p:nvSpPr>
          <p:cNvPr id="7" name="Marcador de contenido 4">
            <a:extLst>
              <a:ext uri="{FF2B5EF4-FFF2-40B4-BE49-F238E27FC236}">
                <a16:creationId xmlns:a16="http://schemas.microsoft.com/office/drawing/2014/main" id="{66111027-7E87-8141-8DEF-7029620FA54D}"/>
              </a:ext>
            </a:extLst>
          </p:cNvPr>
          <p:cNvSpPr txBox="1">
            <a:spLocks/>
          </p:cNvSpPr>
          <p:nvPr/>
        </p:nvSpPr>
        <p:spPr>
          <a:xfrm>
            <a:off x="1188720" y="4333875"/>
            <a:ext cx="10165080" cy="2387600"/>
          </a:xfrm>
          <a:prstGeom prst="rect">
            <a:avLst/>
          </a:prstGeom>
        </p:spPr>
        <p:txBody>
          <a:bodyPr>
            <a:noAutofit/>
          </a:bodyPr>
          <a:lstStyle>
            <a:lvl1pPr marL="228600" indent="-228600" algn="l" defTabSz="914400" rtl="0" eaLnBrk="1" latinLnBrk="0" hangingPunct="1">
              <a:lnSpc>
                <a:spcPct val="90000"/>
              </a:lnSpc>
              <a:spcBef>
                <a:spcPts val="1000"/>
              </a:spcBef>
              <a:buFontTx/>
              <a:buBlip>
                <a:blip r:embed="rId3"/>
              </a:buBlip>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
              </a:buBlip>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
              </a:buBlip>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br>
              <a:rPr lang="es-ES" b="1" dirty="0">
                <a:solidFill>
                  <a:schemeClr val="accent1"/>
                </a:solidFill>
              </a:rPr>
            </a:br>
            <a:r>
              <a:rPr lang="es-ES" dirty="0">
                <a:solidFill>
                  <a:schemeClr val="accent1"/>
                </a:solidFill>
              </a:rPr>
              <a:t>Es posible que descubra que mi funcionamiento es muy similar al de mis padres</a:t>
            </a:r>
          </a:p>
          <a:p>
            <a:pPr marL="0" indent="0" algn="ctr">
              <a:buNone/>
            </a:pPr>
            <a:br>
              <a:rPr lang="es-ES" dirty="0">
                <a:solidFill>
                  <a:schemeClr val="accent1"/>
                </a:solidFill>
              </a:rPr>
            </a:br>
            <a:r>
              <a:rPr lang="es-ES" dirty="0">
                <a:solidFill>
                  <a:schemeClr val="accent1"/>
                </a:solidFill>
              </a:rPr>
              <a:t>El objetivo no es buscar culpables, si no encontrar soluciones</a:t>
            </a:r>
          </a:p>
          <a:p>
            <a:pPr marL="0" indent="0" algn="ctr">
              <a:buNone/>
            </a:pPr>
            <a:br>
              <a:rPr lang="es-ES" dirty="0">
                <a:solidFill>
                  <a:schemeClr val="accent1"/>
                </a:solidFill>
              </a:rPr>
            </a:br>
            <a:br>
              <a:rPr lang="es-ES" dirty="0">
                <a:solidFill>
                  <a:schemeClr val="accent1"/>
                </a:solidFill>
              </a:rPr>
            </a:br>
            <a:r>
              <a:rPr lang="es-ES" dirty="0">
                <a:solidFill>
                  <a:schemeClr val="accent1"/>
                </a:solidFill>
              </a:rPr>
              <a:t> </a:t>
            </a:r>
            <a:br>
              <a:rPr lang="es-ES" dirty="0">
                <a:solidFill>
                  <a:schemeClr val="accent1"/>
                </a:solidFill>
              </a:rPr>
            </a:br>
            <a:endParaRPr lang="es-ES" dirty="0">
              <a:solidFill>
                <a:schemeClr val="accent1"/>
              </a:solidFill>
            </a:endParaRPr>
          </a:p>
        </p:txBody>
      </p:sp>
      <p:pic>
        <p:nvPicPr>
          <p:cNvPr id="8" name="Imagen 7">
            <a:extLst>
              <a:ext uri="{FF2B5EF4-FFF2-40B4-BE49-F238E27FC236}">
                <a16:creationId xmlns:a16="http://schemas.microsoft.com/office/drawing/2014/main" id="{C26AFEED-FAC9-044E-9470-4DB9C76DD422}"/>
              </a:ext>
            </a:extLst>
          </p:cNvPr>
          <p:cNvPicPr>
            <a:picLocks noChangeAspect="1"/>
          </p:cNvPicPr>
          <p:nvPr/>
        </p:nvPicPr>
        <p:blipFill>
          <a:blip r:embed="rId5"/>
          <a:srcRect/>
          <a:stretch/>
        </p:blipFill>
        <p:spPr>
          <a:xfrm>
            <a:off x="8846497" y="1705003"/>
            <a:ext cx="2271406" cy="2628872"/>
          </a:xfrm>
          <a:prstGeom prst="rect">
            <a:avLst/>
          </a:prstGeom>
        </p:spPr>
      </p:pic>
      <p:sp>
        <p:nvSpPr>
          <p:cNvPr id="9" name="Título 1">
            <a:extLst>
              <a:ext uri="{FF2B5EF4-FFF2-40B4-BE49-F238E27FC236}">
                <a16:creationId xmlns:a16="http://schemas.microsoft.com/office/drawing/2014/main" id="{96E0F9E2-3B63-C348-BBBF-D1E2CE7036A0}"/>
              </a:ext>
            </a:extLst>
          </p:cNvPr>
          <p:cNvSpPr txBox="1">
            <a:spLocks/>
          </p:cNvSpPr>
          <p:nvPr/>
        </p:nvSpPr>
        <p:spPr>
          <a:xfrm>
            <a:off x="1394460" y="591182"/>
            <a:ext cx="9959340" cy="121983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l"/>
            <a:r>
              <a:rPr lang="es-ES" dirty="0">
                <a:solidFill>
                  <a:schemeClr val="accent1"/>
                </a:solidFill>
              </a:rPr>
              <a:t>DEBATE</a:t>
            </a:r>
          </a:p>
        </p:txBody>
      </p:sp>
    </p:spTree>
    <p:extLst>
      <p:ext uri="{BB962C8B-B14F-4D97-AF65-F5344CB8AC3E}">
        <p14:creationId xmlns:p14="http://schemas.microsoft.com/office/powerpoint/2010/main" val="15568451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EC248D-5C33-8440-A6D9-967D751DA725}"/>
              </a:ext>
            </a:extLst>
          </p:cNvPr>
          <p:cNvSpPr>
            <a:spLocks noGrp="1"/>
          </p:cNvSpPr>
          <p:nvPr>
            <p:ph type="title"/>
          </p:nvPr>
        </p:nvSpPr>
        <p:spPr>
          <a:xfrm>
            <a:off x="929641" y="821304"/>
            <a:ext cx="9614320" cy="1325563"/>
          </a:xfrm>
        </p:spPr>
        <p:txBody>
          <a:bodyPr/>
          <a:lstStyle/>
          <a:p>
            <a:r>
              <a:rPr lang="es-ES" dirty="0">
                <a:solidFill>
                  <a:schemeClr val="accent1"/>
                </a:solidFill>
              </a:rPr>
              <a:t>AFECTO HACIA NOSOTROS MISMOS (I)</a:t>
            </a:r>
          </a:p>
        </p:txBody>
      </p:sp>
      <p:sp>
        <p:nvSpPr>
          <p:cNvPr id="4" name="Marcador de contenido 3">
            <a:extLst>
              <a:ext uri="{FF2B5EF4-FFF2-40B4-BE49-F238E27FC236}">
                <a16:creationId xmlns:a16="http://schemas.microsoft.com/office/drawing/2014/main" id="{8053350E-B556-4546-8F71-5995B76380CD}"/>
              </a:ext>
            </a:extLst>
          </p:cNvPr>
          <p:cNvSpPr>
            <a:spLocks noGrp="1"/>
          </p:cNvSpPr>
          <p:nvPr>
            <p:ph sz="half" idx="2"/>
          </p:nvPr>
        </p:nvSpPr>
        <p:spPr>
          <a:xfrm>
            <a:off x="1262243" y="2061844"/>
            <a:ext cx="7836038" cy="4498975"/>
          </a:xfrm>
        </p:spPr>
        <p:txBody>
          <a:bodyPr>
            <a:normAutofit/>
          </a:bodyPr>
          <a:lstStyle/>
          <a:p>
            <a:endParaRPr lang="es-ES" dirty="0"/>
          </a:p>
          <a:p>
            <a:r>
              <a:rPr lang="es-ES" dirty="0"/>
              <a:t>Si tenemos modelo de apego seguro la terapia de compasión va a resultar sencilla. </a:t>
            </a:r>
          </a:p>
          <a:p>
            <a:pPr marL="0" indent="0">
              <a:buNone/>
            </a:pPr>
            <a:endParaRPr lang="es-ES" dirty="0"/>
          </a:p>
          <a:p>
            <a:r>
              <a:rPr lang="es-ES" dirty="0"/>
              <a:t>Si nuestro modelo es diferente al seguro, vamos a tener que trabajar más</a:t>
            </a:r>
          </a:p>
          <a:p>
            <a:endParaRPr lang="es-ES" dirty="0"/>
          </a:p>
          <a:p>
            <a:r>
              <a:rPr lang="es-ES" dirty="0"/>
              <a:t>Si nuestro modelo es el temeroso es posible  necesitar terapia (ej.: EMRD)</a:t>
            </a:r>
          </a:p>
        </p:txBody>
      </p:sp>
      <p:sp>
        <p:nvSpPr>
          <p:cNvPr id="5" name="Marcador de número de diapositiva 4">
            <a:extLst>
              <a:ext uri="{FF2B5EF4-FFF2-40B4-BE49-F238E27FC236}">
                <a16:creationId xmlns:a16="http://schemas.microsoft.com/office/drawing/2014/main" id="{7D3016C9-2107-514E-B738-F9A6DDFA7918}"/>
              </a:ext>
            </a:extLst>
          </p:cNvPr>
          <p:cNvSpPr>
            <a:spLocks noGrp="1"/>
          </p:cNvSpPr>
          <p:nvPr>
            <p:ph type="sldNum" sz="quarter" idx="12"/>
          </p:nvPr>
        </p:nvSpPr>
        <p:spPr/>
        <p:txBody>
          <a:bodyPr/>
          <a:lstStyle/>
          <a:p>
            <a:fld id="{00BEC3E0-57B4-914B-9277-0A781F130C5C}" type="slidenum">
              <a:rPr lang="es-ES" smtClean="0"/>
              <a:t>66</a:t>
            </a:fld>
            <a:endParaRPr lang="es-ES"/>
          </a:p>
        </p:txBody>
      </p:sp>
      <p:pic>
        <p:nvPicPr>
          <p:cNvPr id="7" name="Imagen 6">
            <a:extLst>
              <a:ext uri="{FF2B5EF4-FFF2-40B4-BE49-F238E27FC236}">
                <a16:creationId xmlns:a16="http://schemas.microsoft.com/office/drawing/2014/main" id="{71344F19-2D97-CD40-BA2B-DD2FDFA686CA}"/>
              </a:ext>
            </a:extLst>
          </p:cNvPr>
          <p:cNvPicPr>
            <a:picLocks noChangeAspect="1"/>
          </p:cNvPicPr>
          <p:nvPr/>
        </p:nvPicPr>
        <p:blipFill>
          <a:blip r:embed="rId3"/>
          <a:stretch>
            <a:fillRect/>
          </a:stretch>
        </p:blipFill>
        <p:spPr>
          <a:xfrm>
            <a:off x="9456420" y="2603047"/>
            <a:ext cx="1539240" cy="2840943"/>
          </a:xfrm>
          <a:prstGeom prst="rect">
            <a:avLst/>
          </a:prstGeom>
        </p:spPr>
      </p:pic>
    </p:spTree>
    <p:extLst>
      <p:ext uri="{BB962C8B-B14F-4D97-AF65-F5344CB8AC3E}">
        <p14:creationId xmlns:p14="http://schemas.microsoft.com/office/powerpoint/2010/main" val="27712995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D23105C3-94F8-1F4E-9256-9E43710E2488}"/>
              </a:ext>
            </a:extLst>
          </p:cNvPr>
          <p:cNvSpPr>
            <a:spLocks noGrp="1"/>
          </p:cNvSpPr>
          <p:nvPr>
            <p:ph type="title"/>
          </p:nvPr>
        </p:nvSpPr>
        <p:spPr>
          <a:xfrm>
            <a:off x="1828800" y="668337"/>
            <a:ext cx="7699022" cy="1325563"/>
          </a:xfrm>
        </p:spPr>
        <p:txBody>
          <a:bodyPr/>
          <a:lstStyle/>
          <a:p>
            <a:r>
              <a:rPr lang="es-ES" dirty="0"/>
              <a:t>AFECTO HACIA NOSOTROS MISMOS (II)</a:t>
            </a:r>
          </a:p>
        </p:txBody>
      </p:sp>
      <p:sp>
        <p:nvSpPr>
          <p:cNvPr id="4" name="Marcador de contenido 3">
            <a:extLst>
              <a:ext uri="{FF2B5EF4-FFF2-40B4-BE49-F238E27FC236}">
                <a16:creationId xmlns:a16="http://schemas.microsoft.com/office/drawing/2014/main" id="{1B9F1467-CA4B-134B-91CF-42D3C298D4AA}"/>
              </a:ext>
            </a:extLst>
          </p:cNvPr>
          <p:cNvSpPr>
            <a:spLocks noGrp="1"/>
          </p:cNvSpPr>
          <p:nvPr>
            <p:ph sz="half" idx="2"/>
          </p:nvPr>
        </p:nvSpPr>
        <p:spPr>
          <a:xfrm>
            <a:off x="1828800" y="2468880"/>
            <a:ext cx="9525000" cy="3720783"/>
          </a:xfrm>
        </p:spPr>
        <p:txBody>
          <a:bodyPr>
            <a:normAutofit/>
          </a:bodyPr>
          <a:lstStyle/>
          <a:p>
            <a:pPr>
              <a:buBlip>
                <a:blip r:embed="rId3"/>
              </a:buBlip>
            </a:pPr>
            <a:r>
              <a:rPr lang="es-ES" dirty="0"/>
              <a:t>Lo que diferencia básicamente al modelo seguro de los otros es </a:t>
            </a:r>
            <a:r>
              <a:rPr lang="es-ES" b="1" dirty="0">
                <a:solidFill>
                  <a:schemeClr val="accent1"/>
                </a:solidFill>
              </a:rPr>
              <a:t>la relación que tenemos con nosotros mismos y con los demás</a:t>
            </a:r>
            <a:endParaRPr lang="es-ES" b="1" dirty="0"/>
          </a:p>
          <a:p>
            <a:pPr>
              <a:buBlip>
                <a:blip r:embed="rId3"/>
              </a:buBlip>
            </a:pPr>
            <a:endParaRPr lang="es-ES" dirty="0"/>
          </a:p>
          <a:p>
            <a:pPr>
              <a:buBlip>
                <a:blip r:embed="rId3"/>
              </a:buBlip>
            </a:pPr>
            <a:r>
              <a:rPr lang="es-ES" dirty="0"/>
              <a:t>El modelo seguro se caracteriza por una buena relación con uno mismo y con los otros</a:t>
            </a:r>
          </a:p>
          <a:p>
            <a:pPr>
              <a:buBlip>
                <a:blip r:embed="rId3"/>
              </a:buBlip>
            </a:pPr>
            <a:endParaRPr lang="es-ES" dirty="0"/>
          </a:p>
          <a:p>
            <a:pPr>
              <a:buBlip>
                <a:blip r:embed="rId3"/>
              </a:buBlip>
            </a:pPr>
            <a:r>
              <a:rPr lang="es-ES" dirty="0"/>
              <a:t>A la hora de trabajar el afecto empezamos primero con los otros (mayores dificultades para darnos afecto a nosotros mismos)</a:t>
            </a:r>
          </a:p>
        </p:txBody>
      </p:sp>
      <p:sp>
        <p:nvSpPr>
          <p:cNvPr id="2" name="Marcador de número de diapositiva 1">
            <a:extLst>
              <a:ext uri="{FF2B5EF4-FFF2-40B4-BE49-F238E27FC236}">
                <a16:creationId xmlns:a16="http://schemas.microsoft.com/office/drawing/2014/main" id="{D826369B-A037-8140-BB95-A8AD8392C604}"/>
              </a:ext>
            </a:extLst>
          </p:cNvPr>
          <p:cNvSpPr>
            <a:spLocks noGrp="1"/>
          </p:cNvSpPr>
          <p:nvPr>
            <p:ph type="sldNum" sz="quarter" idx="12"/>
          </p:nvPr>
        </p:nvSpPr>
        <p:spPr/>
        <p:txBody>
          <a:bodyPr/>
          <a:lstStyle/>
          <a:p>
            <a:fld id="{00BEC3E0-57B4-914B-9277-0A781F130C5C}" type="slidenum">
              <a:rPr lang="es-ES" smtClean="0"/>
              <a:t>67</a:t>
            </a:fld>
            <a:endParaRPr lang="es-ES"/>
          </a:p>
        </p:txBody>
      </p:sp>
    </p:spTree>
    <p:extLst>
      <p:ext uri="{BB962C8B-B14F-4D97-AF65-F5344CB8AC3E}">
        <p14:creationId xmlns:p14="http://schemas.microsoft.com/office/powerpoint/2010/main" val="15061681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8D3AAA-D958-6E42-AF14-1D3598BE1943}"/>
              </a:ext>
            </a:extLst>
          </p:cNvPr>
          <p:cNvSpPr>
            <a:spLocks noGrp="1"/>
          </p:cNvSpPr>
          <p:nvPr>
            <p:ph type="title"/>
          </p:nvPr>
        </p:nvSpPr>
        <p:spPr/>
        <p:txBody>
          <a:bodyPr>
            <a:normAutofit/>
          </a:bodyPr>
          <a:lstStyle/>
          <a:p>
            <a:r>
              <a:rPr lang="es-ES" dirty="0">
                <a:solidFill>
                  <a:schemeClr val="accent1"/>
                </a:solidFill>
              </a:rPr>
              <a:t>DARNOS AFECTO A NOSOTROS MISMOS</a:t>
            </a:r>
          </a:p>
        </p:txBody>
      </p:sp>
      <p:sp>
        <p:nvSpPr>
          <p:cNvPr id="3" name="Marcador de contenido 2">
            <a:extLst>
              <a:ext uri="{FF2B5EF4-FFF2-40B4-BE49-F238E27FC236}">
                <a16:creationId xmlns:a16="http://schemas.microsoft.com/office/drawing/2014/main" id="{BC31B3CA-3AAD-5349-A8C7-3208F1E24876}"/>
              </a:ext>
            </a:extLst>
          </p:cNvPr>
          <p:cNvSpPr>
            <a:spLocks noGrp="1"/>
          </p:cNvSpPr>
          <p:nvPr>
            <p:ph sz="half" idx="2"/>
          </p:nvPr>
        </p:nvSpPr>
        <p:spPr>
          <a:xfrm>
            <a:off x="1828800" y="1690688"/>
            <a:ext cx="7699022" cy="4498975"/>
          </a:xfrm>
        </p:spPr>
        <p:txBody>
          <a:bodyPr>
            <a:normAutofit lnSpcReduction="10000"/>
          </a:bodyPr>
          <a:lstStyle/>
          <a:p>
            <a:endParaRPr lang="es-ES" dirty="0"/>
          </a:p>
          <a:p>
            <a:r>
              <a:rPr lang="es-ES" dirty="0"/>
              <a:t>Para la mayoría de los occidentales es más difícil darse afecto a sí mismo que darlo a otros</a:t>
            </a:r>
          </a:p>
          <a:p>
            <a:pPr marL="0" indent="0">
              <a:buNone/>
            </a:pPr>
            <a:endParaRPr lang="es-ES" dirty="0"/>
          </a:p>
          <a:p>
            <a:r>
              <a:rPr lang="es-ES" dirty="0"/>
              <a:t>Para algunas personas esta práctica resulta prácticamente imposible:</a:t>
            </a:r>
          </a:p>
          <a:p>
            <a:pPr lvl="1">
              <a:buFont typeface="Arial" panose="020B0604020202020204" pitchFamily="34" charset="0"/>
              <a:buChar char="•"/>
            </a:pPr>
            <a:r>
              <a:rPr lang="es-ES" dirty="0"/>
              <a:t>Lo viven como una debilidad, riesgo de convertirse en indolentes</a:t>
            </a:r>
          </a:p>
          <a:p>
            <a:pPr lvl="1">
              <a:buFont typeface="Arial" panose="020B0604020202020204" pitchFamily="34" charset="0"/>
              <a:buChar char="•"/>
            </a:pPr>
            <a:r>
              <a:rPr lang="es-ES" dirty="0"/>
              <a:t>No se consideran dignos de recibir afecto por parte de otros</a:t>
            </a:r>
          </a:p>
          <a:p>
            <a:endParaRPr lang="es-ES" dirty="0"/>
          </a:p>
          <a:p>
            <a:r>
              <a:rPr lang="es-ES" dirty="0"/>
              <a:t>Si resulta muy complicada: iniciar compasión hacia amigos e incluirnos a nosotros</a:t>
            </a:r>
          </a:p>
        </p:txBody>
      </p:sp>
      <p:sp>
        <p:nvSpPr>
          <p:cNvPr id="4" name="Marcador de número de diapositiva 3">
            <a:extLst>
              <a:ext uri="{FF2B5EF4-FFF2-40B4-BE49-F238E27FC236}">
                <a16:creationId xmlns:a16="http://schemas.microsoft.com/office/drawing/2014/main" id="{33703902-098F-3147-B7B0-EE4CD50B945F}"/>
              </a:ext>
            </a:extLst>
          </p:cNvPr>
          <p:cNvSpPr>
            <a:spLocks noGrp="1"/>
          </p:cNvSpPr>
          <p:nvPr>
            <p:ph type="sldNum" sz="quarter" idx="12"/>
          </p:nvPr>
        </p:nvSpPr>
        <p:spPr/>
        <p:txBody>
          <a:bodyPr/>
          <a:lstStyle/>
          <a:p>
            <a:fld id="{00BEC3E0-57B4-914B-9277-0A781F130C5C}" type="slidenum">
              <a:rPr lang="es-ES" smtClean="0"/>
              <a:t>68</a:t>
            </a:fld>
            <a:endParaRPr lang="es-ES"/>
          </a:p>
        </p:txBody>
      </p:sp>
      <p:pic>
        <p:nvPicPr>
          <p:cNvPr id="6" name="Imagen 5">
            <a:extLst>
              <a:ext uri="{FF2B5EF4-FFF2-40B4-BE49-F238E27FC236}">
                <a16:creationId xmlns:a16="http://schemas.microsoft.com/office/drawing/2014/main" id="{4147CDD4-C7E9-0F43-A739-ABBC287D0239}"/>
              </a:ext>
            </a:extLst>
          </p:cNvPr>
          <p:cNvPicPr>
            <a:picLocks noChangeAspect="1"/>
          </p:cNvPicPr>
          <p:nvPr/>
        </p:nvPicPr>
        <p:blipFill>
          <a:blip r:embed="rId3"/>
          <a:stretch>
            <a:fillRect/>
          </a:stretch>
        </p:blipFill>
        <p:spPr>
          <a:xfrm>
            <a:off x="9945511" y="2008528"/>
            <a:ext cx="1539240" cy="2840943"/>
          </a:xfrm>
          <a:prstGeom prst="rect">
            <a:avLst/>
          </a:prstGeom>
        </p:spPr>
      </p:pic>
    </p:spTree>
    <p:extLst>
      <p:ext uri="{BB962C8B-B14F-4D97-AF65-F5344CB8AC3E}">
        <p14:creationId xmlns:p14="http://schemas.microsoft.com/office/powerpoint/2010/main" val="4394258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E9833072-32F3-0F4D-81D4-ED43E43CF2B4}"/>
              </a:ext>
            </a:extLst>
          </p:cNvPr>
          <p:cNvSpPr>
            <a:spLocks noGrp="1"/>
          </p:cNvSpPr>
          <p:nvPr>
            <p:ph type="sldNum" sz="quarter" idx="12"/>
          </p:nvPr>
        </p:nvSpPr>
        <p:spPr/>
        <p:txBody>
          <a:bodyPr/>
          <a:lstStyle/>
          <a:p>
            <a:fld id="{00BEC3E0-57B4-914B-9277-0A781F130C5C}" type="slidenum">
              <a:rPr lang="es-ES" smtClean="0"/>
              <a:pPr/>
              <a:t>69</a:t>
            </a:fld>
            <a:endParaRPr lang="es-ES" dirty="0"/>
          </a:p>
        </p:txBody>
      </p:sp>
      <p:sp>
        <p:nvSpPr>
          <p:cNvPr id="2" name="Título 1">
            <a:extLst>
              <a:ext uri="{FF2B5EF4-FFF2-40B4-BE49-F238E27FC236}">
                <a16:creationId xmlns:a16="http://schemas.microsoft.com/office/drawing/2014/main" id="{7DDB73D4-862B-D246-9261-87420ECD74BF}"/>
              </a:ext>
            </a:extLst>
          </p:cNvPr>
          <p:cNvSpPr>
            <a:spLocks noGrp="1"/>
          </p:cNvSpPr>
          <p:nvPr>
            <p:ph type="ctrTitle"/>
          </p:nvPr>
        </p:nvSpPr>
        <p:spPr>
          <a:xfrm>
            <a:off x="1524000" y="1783080"/>
            <a:ext cx="9144000" cy="1342708"/>
          </a:xfrm>
        </p:spPr>
        <p:txBody>
          <a:bodyPr>
            <a:noAutofit/>
          </a:bodyPr>
          <a:lstStyle/>
          <a:p>
            <a:br>
              <a:rPr lang="es-ES" sz="4000" dirty="0">
                <a:solidFill>
                  <a:schemeClr val="accent1"/>
                </a:solidFill>
              </a:rPr>
            </a:br>
            <a:r>
              <a:rPr lang="es-ES" sz="4000" dirty="0">
                <a:solidFill>
                  <a:schemeClr val="accent1"/>
                </a:solidFill>
              </a:rPr>
              <a:t>PRÁCTICA FORMAL 2:</a:t>
            </a:r>
            <a:br>
              <a:rPr lang="es-ES" sz="4000" dirty="0">
                <a:solidFill>
                  <a:schemeClr val="accent1"/>
                </a:solidFill>
              </a:rPr>
            </a:br>
            <a:r>
              <a:rPr lang="es-ES" sz="4000" dirty="0">
                <a:solidFill>
                  <a:schemeClr val="tx2"/>
                </a:solidFill>
              </a:rPr>
              <a:t>DARNOS AFECTO A NOSOTROS MISMOS</a:t>
            </a:r>
          </a:p>
        </p:txBody>
      </p:sp>
      <p:grpSp>
        <p:nvGrpSpPr>
          <p:cNvPr id="8" name="Grupo 7">
            <a:extLst>
              <a:ext uri="{FF2B5EF4-FFF2-40B4-BE49-F238E27FC236}">
                <a16:creationId xmlns:a16="http://schemas.microsoft.com/office/drawing/2014/main" id="{EEB0701A-485D-F04D-A59C-BEB9223BD7AB}"/>
              </a:ext>
            </a:extLst>
          </p:cNvPr>
          <p:cNvGrpSpPr/>
          <p:nvPr/>
        </p:nvGrpSpPr>
        <p:grpSpPr>
          <a:xfrm>
            <a:off x="4143375" y="3125788"/>
            <a:ext cx="3905250" cy="4083572"/>
            <a:chOff x="4143375" y="3125788"/>
            <a:chExt cx="3905250" cy="4083572"/>
          </a:xfrm>
        </p:grpSpPr>
        <p:pic>
          <p:nvPicPr>
            <p:cNvPr id="7" name="Imagen 6">
              <a:extLst>
                <a:ext uri="{FF2B5EF4-FFF2-40B4-BE49-F238E27FC236}">
                  <a16:creationId xmlns:a16="http://schemas.microsoft.com/office/drawing/2014/main" id="{BCA177E2-C14C-214D-A663-21A74BAED69E}"/>
                </a:ext>
              </a:extLst>
            </p:cNvPr>
            <p:cNvPicPr>
              <a:picLocks noChangeAspect="1"/>
            </p:cNvPicPr>
            <p:nvPr/>
          </p:nvPicPr>
          <p:blipFill>
            <a:blip r:embed="rId2"/>
            <a:stretch>
              <a:fillRect/>
            </a:stretch>
          </p:blipFill>
          <p:spPr>
            <a:xfrm>
              <a:off x="4143375" y="3125788"/>
              <a:ext cx="3905250" cy="4083572"/>
            </a:xfrm>
            <a:prstGeom prst="rect">
              <a:avLst/>
            </a:prstGeom>
          </p:spPr>
        </p:pic>
        <p:pic>
          <p:nvPicPr>
            <p:cNvPr id="5" name="Imagen 4">
              <a:extLst>
                <a:ext uri="{FF2B5EF4-FFF2-40B4-BE49-F238E27FC236}">
                  <a16:creationId xmlns:a16="http://schemas.microsoft.com/office/drawing/2014/main" id="{70FAA26F-061A-2444-9D1D-6223AF40F731}"/>
                </a:ext>
              </a:extLst>
            </p:cNvPr>
            <p:cNvPicPr>
              <a:picLocks noChangeAspect="1"/>
            </p:cNvPicPr>
            <p:nvPr/>
          </p:nvPicPr>
          <p:blipFill>
            <a:blip r:embed="rId3"/>
            <a:stretch>
              <a:fillRect/>
            </a:stretch>
          </p:blipFill>
          <p:spPr>
            <a:xfrm>
              <a:off x="5326380" y="3515407"/>
              <a:ext cx="1539240" cy="2840943"/>
            </a:xfrm>
            <a:prstGeom prst="rect">
              <a:avLst/>
            </a:prstGeom>
          </p:spPr>
        </p:pic>
      </p:grpSp>
    </p:spTree>
    <p:extLst>
      <p:ext uri="{BB962C8B-B14F-4D97-AF65-F5344CB8AC3E}">
        <p14:creationId xmlns:p14="http://schemas.microsoft.com/office/powerpoint/2010/main" val="14057930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E8F5100-018B-1C40-B391-BC7F6D761D40}"/>
              </a:ext>
            </a:extLst>
          </p:cNvPr>
          <p:cNvPicPr>
            <a:picLocks noChangeAspect="1"/>
          </p:cNvPicPr>
          <p:nvPr/>
        </p:nvPicPr>
        <p:blipFill>
          <a:blip r:embed="rId3"/>
          <a:stretch>
            <a:fillRect/>
          </a:stretch>
        </p:blipFill>
        <p:spPr>
          <a:xfrm>
            <a:off x="10523220" y="3647864"/>
            <a:ext cx="1264920" cy="2334636"/>
          </a:xfrm>
          <a:prstGeom prst="rect">
            <a:avLst/>
          </a:prstGeom>
        </p:spPr>
      </p:pic>
      <p:sp>
        <p:nvSpPr>
          <p:cNvPr id="10" name="Marcador de contenido 4">
            <a:extLst>
              <a:ext uri="{FF2B5EF4-FFF2-40B4-BE49-F238E27FC236}">
                <a16:creationId xmlns:a16="http://schemas.microsoft.com/office/drawing/2014/main" id="{E6CECB7A-0150-5B45-83FD-A0DDD65F8DFE}"/>
              </a:ext>
            </a:extLst>
          </p:cNvPr>
          <p:cNvSpPr txBox="1">
            <a:spLocks/>
          </p:cNvSpPr>
          <p:nvPr/>
        </p:nvSpPr>
        <p:spPr>
          <a:xfrm>
            <a:off x="1668780" y="1412217"/>
            <a:ext cx="8854440" cy="3402965"/>
          </a:xfrm>
          <a:prstGeom prst="rect">
            <a:avLst/>
          </a:prstGeom>
        </p:spPr>
        <p:txBody>
          <a:bodyPr>
            <a:noAutofit/>
          </a:bodyPr>
          <a:lstStyle>
            <a:lvl1pPr marL="228600" indent="-228600" algn="l" defTabSz="914400" rtl="0" eaLnBrk="1" latinLnBrk="0" hangingPunct="1">
              <a:lnSpc>
                <a:spcPct val="90000"/>
              </a:lnSpc>
              <a:spcBef>
                <a:spcPts val="1000"/>
              </a:spcBef>
              <a:buFontTx/>
              <a:buBlip>
                <a:blip r:embed="rId4"/>
              </a:buBlip>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br>
              <a:rPr lang="es-ES" dirty="0"/>
            </a:br>
            <a:r>
              <a:rPr lang="es-ES" dirty="0"/>
              <a:t>¿Podemos darnos afecto a nosotros mismos de forma espontáneo o nos parece algo antinatural?</a:t>
            </a:r>
            <a:br>
              <a:rPr lang="es-ES" dirty="0"/>
            </a:br>
            <a:br>
              <a:rPr lang="es-ES" dirty="0"/>
            </a:br>
            <a:br>
              <a:rPr lang="es-ES" dirty="0"/>
            </a:br>
            <a:r>
              <a:rPr lang="es-ES" dirty="0"/>
              <a:t>¿Qué pensamos cuando nos damos afecto, qué resistencias tenemos? </a:t>
            </a:r>
            <a:br>
              <a:rPr lang="es-ES" dirty="0"/>
            </a:br>
            <a:br>
              <a:rPr lang="es-ES" dirty="0"/>
            </a:br>
            <a:br>
              <a:rPr lang="es-ES" dirty="0"/>
            </a:br>
            <a:r>
              <a:rPr lang="es-ES" dirty="0"/>
              <a:t>¿Por qué si que daríamos afecto a un niño pequeño que estuviese llorando pero cuando nosotros nos encontramos mal nos insultamos y criticamos? ¿Cuál es la lógica de esta forma de funcionar?</a:t>
            </a:r>
            <a:endParaRPr lang="es-ES" dirty="0">
              <a:solidFill>
                <a:schemeClr val="accent1"/>
              </a:solidFill>
            </a:endParaRPr>
          </a:p>
        </p:txBody>
      </p:sp>
      <p:sp>
        <p:nvSpPr>
          <p:cNvPr id="2" name="Marcador de número de diapositiva 1">
            <a:extLst>
              <a:ext uri="{FF2B5EF4-FFF2-40B4-BE49-F238E27FC236}">
                <a16:creationId xmlns:a16="http://schemas.microsoft.com/office/drawing/2014/main" id="{D58717CE-0022-5346-A2F8-ED20AD4DB993}"/>
              </a:ext>
            </a:extLst>
          </p:cNvPr>
          <p:cNvSpPr>
            <a:spLocks noGrp="1"/>
          </p:cNvSpPr>
          <p:nvPr>
            <p:ph type="sldNum" sz="quarter" idx="12"/>
          </p:nvPr>
        </p:nvSpPr>
        <p:spPr/>
        <p:txBody>
          <a:bodyPr/>
          <a:lstStyle/>
          <a:p>
            <a:fld id="{00BEC3E0-57B4-914B-9277-0A781F130C5C}" type="slidenum">
              <a:rPr lang="es-ES" smtClean="0"/>
              <a:t>70</a:t>
            </a:fld>
            <a:endParaRPr lang="es-ES"/>
          </a:p>
        </p:txBody>
      </p:sp>
      <p:sp>
        <p:nvSpPr>
          <p:cNvPr id="11" name="Título 1">
            <a:extLst>
              <a:ext uri="{FF2B5EF4-FFF2-40B4-BE49-F238E27FC236}">
                <a16:creationId xmlns:a16="http://schemas.microsoft.com/office/drawing/2014/main" id="{2FB52D9D-00A9-3949-897D-E379209D6579}"/>
              </a:ext>
            </a:extLst>
          </p:cNvPr>
          <p:cNvSpPr txBox="1">
            <a:spLocks/>
          </p:cNvSpPr>
          <p:nvPr/>
        </p:nvSpPr>
        <p:spPr>
          <a:xfrm>
            <a:off x="1394460" y="591182"/>
            <a:ext cx="9959340" cy="121983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l"/>
            <a:r>
              <a:rPr lang="es-ES" dirty="0">
                <a:solidFill>
                  <a:schemeClr val="accent1"/>
                </a:solidFill>
              </a:rPr>
              <a:t>DEBATE</a:t>
            </a:r>
          </a:p>
        </p:txBody>
      </p:sp>
    </p:spTree>
    <p:extLst>
      <p:ext uri="{BB962C8B-B14F-4D97-AF65-F5344CB8AC3E}">
        <p14:creationId xmlns:p14="http://schemas.microsoft.com/office/powerpoint/2010/main" val="40855233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22FC1C0A-F6DB-4444-97A7-0FC6C6E67DA6}"/>
              </a:ext>
            </a:extLst>
          </p:cNvPr>
          <p:cNvSpPr>
            <a:spLocks noGrp="1"/>
          </p:cNvSpPr>
          <p:nvPr>
            <p:ph type="sldNum" sz="quarter" idx="12"/>
          </p:nvPr>
        </p:nvSpPr>
        <p:spPr/>
        <p:txBody>
          <a:bodyPr/>
          <a:lstStyle/>
          <a:p>
            <a:fld id="{00BEC3E0-57B4-914B-9277-0A781F130C5C}" type="slidenum">
              <a:rPr lang="es-ES" smtClean="0"/>
              <a:t>71</a:t>
            </a:fld>
            <a:endParaRPr lang="es-ES" dirty="0"/>
          </a:p>
        </p:txBody>
      </p:sp>
      <p:sp>
        <p:nvSpPr>
          <p:cNvPr id="5" name="Título 1">
            <a:extLst>
              <a:ext uri="{FF2B5EF4-FFF2-40B4-BE49-F238E27FC236}">
                <a16:creationId xmlns:a16="http://schemas.microsoft.com/office/drawing/2014/main" id="{C8437687-4E85-C140-B900-9AF2B2BB27D9}"/>
              </a:ext>
            </a:extLst>
          </p:cNvPr>
          <p:cNvSpPr txBox="1">
            <a:spLocks/>
          </p:cNvSpPr>
          <p:nvPr/>
        </p:nvSpPr>
        <p:spPr>
          <a:xfrm>
            <a:off x="1066800" y="1298841"/>
            <a:ext cx="10058400"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s-ES" altLang="es-ES" sz="4500" dirty="0">
                <a:solidFill>
                  <a:schemeClr val="accent1"/>
                </a:solidFill>
              </a:rPr>
              <a:t>EL PERDÓN: </a:t>
            </a:r>
          </a:p>
          <a:p>
            <a:pPr algn="ctr"/>
            <a:r>
              <a:rPr lang="es-ES" altLang="es-ES" dirty="0">
                <a:solidFill>
                  <a:schemeClr val="accent1"/>
                </a:solidFill>
              </a:rPr>
              <a:t>Dificultades e importancia</a:t>
            </a:r>
            <a:endParaRPr lang="es-ES" dirty="0">
              <a:solidFill>
                <a:schemeClr val="accent1"/>
              </a:solidFill>
            </a:endParaRPr>
          </a:p>
        </p:txBody>
      </p:sp>
      <p:pic>
        <p:nvPicPr>
          <p:cNvPr id="9" name="Imagen 8">
            <a:extLst>
              <a:ext uri="{FF2B5EF4-FFF2-40B4-BE49-F238E27FC236}">
                <a16:creationId xmlns:a16="http://schemas.microsoft.com/office/drawing/2014/main" id="{906CAE30-DA12-8D44-8C55-A88F57AD3410}"/>
              </a:ext>
            </a:extLst>
          </p:cNvPr>
          <p:cNvPicPr>
            <a:picLocks noChangeAspect="1"/>
          </p:cNvPicPr>
          <p:nvPr/>
        </p:nvPicPr>
        <p:blipFill>
          <a:blip r:embed="rId2"/>
          <a:stretch>
            <a:fillRect/>
          </a:stretch>
        </p:blipFill>
        <p:spPr>
          <a:xfrm>
            <a:off x="4603870" y="3686441"/>
            <a:ext cx="2383526" cy="2130159"/>
          </a:xfrm>
          <a:prstGeom prst="rect">
            <a:avLst/>
          </a:prstGeom>
        </p:spPr>
      </p:pic>
    </p:spTree>
    <p:extLst>
      <p:ext uri="{BB962C8B-B14F-4D97-AF65-F5344CB8AC3E}">
        <p14:creationId xmlns:p14="http://schemas.microsoft.com/office/powerpoint/2010/main" val="2108762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3">
            <a:extLst>
              <a:ext uri="{FF2B5EF4-FFF2-40B4-BE49-F238E27FC236}">
                <a16:creationId xmlns:a16="http://schemas.microsoft.com/office/drawing/2014/main" id="{1B07454C-D1C8-F74B-B817-EF26DA6B813F}"/>
              </a:ext>
            </a:extLst>
          </p:cNvPr>
          <p:cNvSpPr>
            <a:spLocks noGrp="1"/>
          </p:cNvSpPr>
          <p:nvPr>
            <p:ph type="title"/>
          </p:nvPr>
        </p:nvSpPr>
        <p:spPr/>
        <p:txBody>
          <a:bodyPr/>
          <a:lstStyle/>
          <a:p>
            <a:r>
              <a:rPr lang="es-ES" dirty="0"/>
              <a:t>CONCEPTO DE PERDÓN</a:t>
            </a:r>
          </a:p>
        </p:txBody>
      </p:sp>
      <p:sp>
        <p:nvSpPr>
          <p:cNvPr id="5" name="Marcador de contenido 2">
            <a:extLst>
              <a:ext uri="{FF2B5EF4-FFF2-40B4-BE49-F238E27FC236}">
                <a16:creationId xmlns:a16="http://schemas.microsoft.com/office/drawing/2014/main" id="{6A45AF27-236D-0048-AADC-894A5B474EB1}"/>
              </a:ext>
            </a:extLst>
          </p:cNvPr>
          <p:cNvSpPr>
            <a:spLocks noGrp="1"/>
          </p:cNvSpPr>
          <p:nvPr>
            <p:ph sz="half" idx="2"/>
          </p:nvPr>
        </p:nvSpPr>
        <p:spPr>
          <a:xfrm>
            <a:off x="1828800" y="1690688"/>
            <a:ext cx="6781800" cy="4498975"/>
          </a:xfrm>
        </p:spPr>
        <p:txBody>
          <a:bodyPr>
            <a:noAutofit/>
          </a:bodyPr>
          <a:lstStyle/>
          <a:p>
            <a:r>
              <a:rPr lang="es-ES" altLang="es-ES" dirty="0"/>
              <a:t>Relaciones interpersonales recíprocas</a:t>
            </a:r>
          </a:p>
          <a:p>
            <a:pPr marL="0" indent="0">
              <a:buNone/>
            </a:pPr>
            <a:endParaRPr lang="es-ES" altLang="es-ES" dirty="0"/>
          </a:p>
          <a:p>
            <a:r>
              <a:rPr lang="es-ES" altLang="es-ES" dirty="0"/>
              <a:t>Si no existe apenas reciprocidad, las relaciones se rompen</a:t>
            </a:r>
          </a:p>
          <a:p>
            <a:pPr marL="0" indent="0">
              <a:buNone/>
            </a:pPr>
            <a:endParaRPr lang="es-ES" altLang="es-ES" dirty="0"/>
          </a:p>
          <a:p>
            <a:r>
              <a:rPr lang="es-ES" altLang="es-ES" dirty="0"/>
              <a:t>La generación de daño a otra persona rompe la reciprocidad y exige reparación. </a:t>
            </a:r>
          </a:p>
          <a:p>
            <a:pPr marL="0" indent="0">
              <a:buNone/>
            </a:pPr>
            <a:endParaRPr lang="es-ES" altLang="es-ES" dirty="0"/>
          </a:p>
          <a:p>
            <a:r>
              <a:rPr lang="es-ES" altLang="es-ES" dirty="0"/>
              <a:t>Injusticia percibida</a:t>
            </a:r>
          </a:p>
        </p:txBody>
      </p:sp>
      <p:sp>
        <p:nvSpPr>
          <p:cNvPr id="3" name="Marcador de número de diapositiva 2">
            <a:extLst>
              <a:ext uri="{FF2B5EF4-FFF2-40B4-BE49-F238E27FC236}">
                <a16:creationId xmlns:a16="http://schemas.microsoft.com/office/drawing/2014/main" id="{92576726-B673-DE4E-925F-8130AF5C1F7C}"/>
              </a:ext>
            </a:extLst>
          </p:cNvPr>
          <p:cNvSpPr>
            <a:spLocks noGrp="1"/>
          </p:cNvSpPr>
          <p:nvPr>
            <p:ph type="sldNum" sz="quarter" idx="12"/>
          </p:nvPr>
        </p:nvSpPr>
        <p:spPr/>
        <p:txBody>
          <a:bodyPr/>
          <a:lstStyle/>
          <a:p>
            <a:fld id="{00BEC3E0-57B4-914B-9277-0A781F130C5C}" type="slidenum">
              <a:rPr lang="es-ES" smtClean="0"/>
              <a:t>72</a:t>
            </a:fld>
            <a:endParaRPr lang="es-ES" dirty="0"/>
          </a:p>
        </p:txBody>
      </p:sp>
      <p:pic>
        <p:nvPicPr>
          <p:cNvPr id="10" name="Imagen 9">
            <a:extLst>
              <a:ext uri="{FF2B5EF4-FFF2-40B4-BE49-F238E27FC236}">
                <a16:creationId xmlns:a16="http://schemas.microsoft.com/office/drawing/2014/main" id="{027D5C37-34C9-BE43-B043-22F7413A8070}"/>
              </a:ext>
            </a:extLst>
          </p:cNvPr>
          <p:cNvPicPr>
            <a:picLocks noChangeAspect="1"/>
          </p:cNvPicPr>
          <p:nvPr/>
        </p:nvPicPr>
        <p:blipFill>
          <a:blip r:embed="rId3"/>
          <a:stretch>
            <a:fillRect/>
          </a:stretch>
        </p:blipFill>
        <p:spPr>
          <a:xfrm>
            <a:off x="8790437" y="2363920"/>
            <a:ext cx="2383526" cy="2130159"/>
          </a:xfrm>
          <a:prstGeom prst="rect">
            <a:avLst/>
          </a:prstGeom>
        </p:spPr>
      </p:pic>
    </p:spTree>
    <p:extLst>
      <p:ext uri="{BB962C8B-B14F-4D97-AF65-F5344CB8AC3E}">
        <p14:creationId xmlns:p14="http://schemas.microsoft.com/office/powerpoint/2010/main" val="22877191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ABA2491-7365-4446-990F-0A5C504D687D}"/>
              </a:ext>
            </a:extLst>
          </p:cNvPr>
          <p:cNvPicPr>
            <a:picLocks noChangeAspect="1"/>
          </p:cNvPicPr>
          <p:nvPr/>
        </p:nvPicPr>
        <p:blipFill>
          <a:blip r:embed="rId3"/>
          <a:stretch>
            <a:fillRect/>
          </a:stretch>
        </p:blipFill>
        <p:spPr>
          <a:xfrm>
            <a:off x="8472578" y="3429000"/>
            <a:ext cx="5096740" cy="4554961"/>
          </a:xfrm>
          <a:prstGeom prst="rect">
            <a:avLst/>
          </a:prstGeom>
        </p:spPr>
      </p:pic>
      <p:sp>
        <p:nvSpPr>
          <p:cNvPr id="6" name="Título 3">
            <a:extLst>
              <a:ext uri="{FF2B5EF4-FFF2-40B4-BE49-F238E27FC236}">
                <a16:creationId xmlns:a16="http://schemas.microsoft.com/office/drawing/2014/main" id="{1B07454C-D1C8-F74B-B817-EF26DA6B813F}"/>
              </a:ext>
            </a:extLst>
          </p:cNvPr>
          <p:cNvSpPr>
            <a:spLocks noGrp="1"/>
          </p:cNvSpPr>
          <p:nvPr>
            <p:ph type="title"/>
          </p:nvPr>
        </p:nvSpPr>
        <p:spPr/>
        <p:txBody>
          <a:bodyPr/>
          <a:lstStyle/>
          <a:p>
            <a:r>
              <a:rPr lang="es-ES" dirty="0"/>
              <a:t>ALTERNATIVAS AL PERDÓN</a:t>
            </a:r>
          </a:p>
        </p:txBody>
      </p:sp>
      <p:sp>
        <p:nvSpPr>
          <p:cNvPr id="5" name="Marcador de contenido 2">
            <a:extLst>
              <a:ext uri="{FF2B5EF4-FFF2-40B4-BE49-F238E27FC236}">
                <a16:creationId xmlns:a16="http://schemas.microsoft.com/office/drawing/2014/main" id="{6A45AF27-236D-0048-AADC-894A5B474EB1}"/>
              </a:ext>
            </a:extLst>
          </p:cNvPr>
          <p:cNvSpPr>
            <a:spLocks noGrp="1"/>
          </p:cNvSpPr>
          <p:nvPr>
            <p:ph sz="half" idx="2"/>
          </p:nvPr>
        </p:nvSpPr>
        <p:spPr>
          <a:xfrm>
            <a:off x="1828800" y="1690688"/>
            <a:ext cx="5796951" cy="4498975"/>
          </a:xfrm>
        </p:spPr>
        <p:txBody>
          <a:bodyPr>
            <a:noAutofit/>
          </a:bodyPr>
          <a:lstStyle/>
          <a:p>
            <a:r>
              <a:rPr lang="es-ES" altLang="es-ES" dirty="0"/>
              <a:t> VENGANZA</a:t>
            </a:r>
          </a:p>
          <a:p>
            <a:pPr marL="0" indent="0">
              <a:buNone/>
            </a:pPr>
            <a:endParaRPr lang="es-ES" altLang="es-ES" dirty="0"/>
          </a:p>
          <a:p>
            <a:r>
              <a:rPr lang="es-ES" altLang="es-ES" dirty="0"/>
              <a:t> REDIRECCIONAMIENTO DE LA VIOLENCIA</a:t>
            </a:r>
          </a:p>
          <a:p>
            <a:pPr marL="0" indent="0">
              <a:buNone/>
            </a:pPr>
            <a:endParaRPr lang="es-ES" altLang="es-ES" dirty="0"/>
          </a:p>
          <a:p>
            <a:r>
              <a:rPr lang="es-ES" altLang="es-ES" dirty="0"/>
              <a:t> ODIO MANTENIDO</a:t>
            </a:r>
          </a:p>
          <a:p>
            <a:endParaRPr lang="es-ES" altLang="es-ES" dirty="0"/>
          </a:p>
        </p:txBody>
      </p:sp>
      <p:sp>
        <p:nvSpPr>
          <p:cNvPr id="3" name="Marcador de número de diapositiva 2">
            <a:extLst>
              <a:ext uri="{FF2B5EF4-FFF2-40B4-BE49-F238E27FC236}">
                <a16:creationId xmlns:a16="http://schemas.microsoft.com/office/drawing/2014/main" id="{92576726-B673-DE4E-925F-8130AF5C1F7C}"/>
              </a:ext>
            </a:extLst>
          </p:cNvPr>
          <p:cNvSpPr>
            <a:spLocks noGrp="1"/>
          </p:cNvSpPr>
          <p:nvPr>
            <p:ph type="sldNum" sz="quarter" idx="12"/>
          </p:nvPr>
        </p:nvSpPr>
        <p:spPr/>
        <p:txBody>
          <a:bodyPr/>
          <a:lstStyle/>
          <a:p>
            <a:fld id="{00BEC3E0-57B4-914B-9277-0A781F130C5C}" type="slidenum">
              <a:rPr lang="es-ES" smtClean="0"/>
              <a:t>73</a:t>
            </a:fld>
            <a:endParaRPr lang="es-ES" dirty="0"/>
          </a:p>
        </p:txBody>
      </p:sp>
    </p:spTree>
    <p:extLst>
      <p:ext uri="{BB962C8B-B14F-4D97-AF65-F5344CB8AC3E}">
        <p14:creationId xmlns:p14="http://schemas.microsoft.com/office/powerpoint/2010/main" val="4124403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3">
            <a:extLst>
              <a:ext uri="{FF2B5EF4-FFF2-40B4-BE49-F238E27FC236}">
                <a16:creationId xmlns:a16="http://schemas.microsoft.com/office/drawing/2014/main" id="{1B07454C-D1C8-F74B-B817-EF26DA6B813F}"/>
              </a:ext>
            </a:extLst>
          </p:cNvPr>
          <p:cNvSpPr>
            <a:spLocks noGrp="1"/>
          </p:cNvSpPr>
          <p:nvPr>
            <p:ph type="title"/>
          </p:nvPr>
        </p:nvSpPr>
        <p:spPr/>
        <p:txBody>
          <a:bodyPr/>
          <a:lstStyle/>
          <a:p>
            <a:r>
              <a:rPr lang="es-ES" dirty="0"/>
              <a:t>UTILIDAD DEL PERDÓN</a:t>
            </a:r>
            <a:br>
              <a:rPr lang="es-ES" dirty="0"/>
            </a:br>
            <a:endParaRPr lang="es-ES" dirty="0"/>
          </a:p>
        </p:txBody>
      </p:sp>
      <p:sp>
        <p:nvSpPr>
          <p:cNvPr id="5" name="Marcador de contenido 2">
            <a:extLst>
              <a:ext uri="{FF2B5EF4-FFF2-40B4-BE49-F238E27FC236}">
                <a16:creationId xmlns:a16="http://schemas.microsoft.com/office/drawing/2014/main" id="{6A45AF27-236D-0048-AADC-894A5B474EB1}"/>
              </a:ext>
            </a:extLst>
          </p:cNvPr>
          <p:cNvSpPr>
            <a:spLocks noGrp="1"/>
          </p:cNvSpPr>
          <p:nvPr>
            <p:ph sz="half" idx="2"/>
          </p:nvPr>
        </p:nvSpPr>
        <p:spPr>
          <a:xfrm>
            <a:off x="1828800" y="1690688"/>
            <a:ext cx="6072996" cy="4498975"/>
          </a:xfrm>
        </p:spPr>
        <p:txBody>
          <a:bodyPr>
            <a:noAutofit/>
          </a:bodyPr>
          <a:lstStyle/>
          <a:p>
            <a:pPr marL="0" indent="0">
              <a:buNone/>
            </a:pPr>
            <a:endParaRPr lang="es-ES" altLang="es-ES" dirty="0"/>
          </a:p>
          <a:p>
            <a:r>
              <a:rPr lang="es-ES" altLang="es-ES" b="1" dirty="0"/>
              <a:t> A NIVEL SOCIAL:  </a:t>
            </a:r>
            <a:r>
              <a:rPr lang="es-ES" altLang="es-ES" dirty="0"/>
              <a:t>Niveles de resentimiento y odio hacia otros entorpecen la cohesión social y los logros/objetivos colectivos</a:t>
            </a:r>
          </a:p>
          <a:p>
            <a:pPr marL="0" indent="0">
              <a:buNone/>
            </a:pPr>
            <a:endParaRPr lang="es-ES" altLang="es-ES" dirty="0"/>
          </a:p>
          <a:p>
            <a:r>
              <a:rPr lang="es-ES" altLang="es-ES" b="1" dirty="0"/>
              <a:t> A NIVEL INDIVIDUAL: </a:t>
            </a:r>
            <a:r>
              <a:rPr lang="es-ES" altLang="es-ES" dirty="0"/>
              <a:t>Teoría de la </a:t>
            </a:r>
            <a:r>
              <a:rPr lang="es-ES" altLang="es-ES" dirty="0" err="1"/>
              <a:t>neuroinflamación</a:t>
            </a:r>
            <a:r>
              <a:rPr lang="es-ES" altLang="es-ES" dirty="0"/>
              <a:t>.</a:t>
            </a:r>
          </a:p>
        </p:txBody>
      </p:sp>
      <p:sp>
        <p:nvSpPr>
          <p:cNvPr id="3" name="Marcador de número de diapositiva 2">
            <a:extLst>
              <a:ext uri="{FF2B5EF4-FFF2-40B4-BE49-F238E27FC236}">
                <a16:creationId xmlns:a16="http://schemas.microsoft.com/office/drawing/2014/main" id="{92576726-B673-DE4E-925F-8130AF5C1F7C}"/>
              </a:ext>
            </a:extLst>
          </p:cNvPr>
          <p:cNvSpPr>
            <a:spLocks noGrp="1"/>
          </p:cNvSpPr>
          <p:nvPr>
            <p:ph type="sldNum" sz="quarter" idx="12"/>
          </p:nvPr>
        </p:nvSpPr>
        <p:spPr/>
        <p:txBody>
          <a:bodyPr/>
          <a:lstStyle/>
          <a:p>
            <a:fld id="{00BEC3E0-57B4-914B-9277-0A781F130C5C}" type="slidenum">
              <a:rPr lang="es-ES" smtClean="0"/>
              <a:t>74</a:t>
            </a:fld>
            <a:endParaRPr lang="es-ES" dirty="0"/>
          </a:p>
        </p:txBody>
      </p:sp>
      <p:pic>
        <p:nvPicPr>
          <p:cNvPr id="7" name="Imagen 6">
            <a:extLst>
              <a:ext uri="{FF2B5EF4-FFF2-40B4-BE49-F238E27FC236}">
                <a16:creationId xmlns:a16="http://schemas.microsoft.com/office/drawing/2014/main" id="{A066E03D-85F3-3443-AB0F-7D08D702D271}"/>
              </a:ext>
            </a:extLst>
          </p:cNvPr>
          <p:cNvPicPr>
            <a:picLocks noChangeAspect="1"/>
          </p:cNvPicPr>
          <p:nvPr/>
        </p:nvPicPr>
        <p:blipFill>
          <a:blip r:embed="rId3"/>
          <a:stretch>
            <a:fillRect/>
          </a:stretch>
        </p:blipFill>
        <p:spPr>
          <a:xfrm>
            <a:off x="8610600" y="2958439"/>
            <a:ext cx="2383526" cy="2130159"/>
          </a:xfrm>
          <a:prstGeom prst="rect">
            <a:avLst/>
          </a:prstGeom>
        </p:spPr>
      </p:pic>
    </p:spTree>
    <p:extLst>
      <p:ext uri="{BB962C8B-B14F-4D97-AF65-F5344CB8AC3E}">
        <p14:creationId xmlns:p14="http://schemas.microsoft.com/office/powerpoint/2010/main" val="11839477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11555B-1273-F641-8113-F8AED001037E}"/>
              </a:ext>
            </a:extLst>
          </p:cNvPr>
          <p:cNvSpPr>
            <a:spLocks noGrp="1"/>
          </p:cNvSpPr>
          <p:nvPr>
            <p:ph type="title"/>
          </p:nvPr>
        </p:nvSpPr>
        <p:spPr/>
        <p:txBody>
          <a:bodyPr>
            <a:normAutofit fontScale="90000"/>
          </a:bodyPr>
          <a:lstStyle/>
          <a:p>
            <a:r>
              <a:rPr lang="es-ES" dirty="0"/>
              <a:t>RESISTENCIAS PARA GENERAR PERDÓN</a:t>
            </a:r>
            <a:br>
              <a:rPr lang="es-ES" dirty="0"/>
            </a:br>
            <a:endParaRPr lang="es-ES" dirty="0"/>
          </a:p>
        </p:txBody>
      </p:sp>
      <p:sp>
        <p:nvSpPr>
          <p:cNvPr id="3" name="Marcador de contenido 2">
            <a:extLst>
              <a:ext uri="{FF2B5EF4-FFF2-40B4-BE49-F238E27FC236}">
                <a16:creationId xmlns:a16="http://schemas.microsoft.com/office/drawing/2014/main" id="{FC22E11F-6465-D341-8156-EE92D304C891}"/>
              </a:ext>
            </a:extLst>
          </p:cNvPr>
          <p:cNvSpPr>
            <a:spLocks noGrp="1"/>
          </p:cNvSpPr>
          <p:nvPr>
            <p:ph sz="half" idx="2"/>
          </p:nvPr>
        </p:nvSpPr>
        <p:spPr/>
        <p:txBody>
          <a:bodyPr>
            <a:normAutofit fontScale="92500" lnSpcReduction="10000"/>
          </a:bodyPr>
          <a:lstStyle/>
          <a:p>
            <a:r>
              <a:rPr lang="es-ES" dirty="0"/>
              <a:t>Perdonar no implica que no se haga justicia</a:t>
            </a:r>
          </a:p>
          <a:p>
            <a:endParaRPr lang="es-ES" dirty="0"/>
          </a:p>
          <a:p>
            <a:r>
              <a:rPr lang="es-ES" dirty="0"/>
              <a:t>Perdonar no es negar el daño</a:t>
            </a:r>
          </a:p>
          <a:p>
            <a:endParaRPr lang="es-ES" dirty="0"/>
          </a:p>
          <a:p>
            <a:r>
              <a:rPr lang="es-ES" dirty="0"/>
              <a:t>Perdonar no implica olvidar</a:t>
            </a:r>
          </a:p>
          <a:p>
            <a:endParaRPr lang="es-ES" dirty="0"/>
          </a:p>
          <a:p>
            <a:r>
              <a:rPr lang="es-ES" dirty="0"/>
              <a:t>Perdonar no es un proceso inmediato, sino progresivo</a:t>
            </a:r>
          </a:p>
          <a:p>
            <a:endParaRPr lang="es-ES" dirty="0"/>
          </a:p>
          <a:p>
            <a:r>
              <a:rPr lang="es-ES" dirty="0"/>
              <a:t>Perdonar no es una obligación, sino que es siempre un proceso voluntario</a:t>
            </a:r>
          </a:p>
          <a:p>
            <a:endParaRPr lang="es-ES" dirty="0"/>
          </a:p>
          <a:p>
            <a:r>
              <a:rPr lang="es-ES" dirty="0"/>
              <a:t>Perdonar no implica reconciliación</a:t>
            </a:r>
          </a:p>
        </p:txBody>
      </p:sp>
      <p:sp>
        <p:nvSpPr>
          <p:cNvPr id="4" name="Marcador de número de diapositiva 3">
            <a:extLst>
              <a:ext uri="{FF2B5EF4-FFF2-40B4-BE49-F238E27FC236}">
                <a16:creationId xmlns:a16="http://schemas.microsoft.com/office/drawing/2014/main" id="{68909099-8A91-744D-96D6-5579F6623121}"/>
              </a:ext>
            </a:extLst>
          </p:cNvPr>
          <p:cNvSpPr>
            <a:spLocks noGrp="1"/>
          </p:cNvSpPr>
          <p:nvPr>
            <p:ph type="sldNum" sz="quarter" idx="12"/>
          </p:nvPr>
        </p:nvSpPr>
        <p:spPr/>
        <p:txBody>
          <a:bodyPr/>
          <a:lstStyle/>
          <a:p>
            <a:fld id="{00BEC3E0-57B4-914B-9277-0A781F130C5C}" type="slidenum">
              <a:rPr lang="es-ES" smtClean="0"/>
              <a:t>75</a:t>
            </a:fld>
            <a:endParaRPr lang="es-ES"/>
          </a:p>
        </p:txBody>
      </p:sp>
    </p:spTree>
    <p:extLst>
      <p:ext uri="{BB962C8B-B14F-4D97-AF65-F5344CB8AC3E}">
        <p14:creationId xmlns:p14="http://schemas.microsoft.com/office/powerpoint/2010/main" val="28857448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4A468E-8D32-FA4B-8E0D-9E99970B8A67}"/>
              </a:ext>
            </a:extLst>
          </p:cNvPr>
          <p:cNvSpPr>
            <a:spLocks noGrp="1"/>
          </p:cNvSpPr>
          <p:nvPr>
            <p:ph type="title"/>
          </p:nvPr>
        </p:nvSpPr>
        <p:spPr/>
        <p:txBody>
          <a:bodyPr>
            <a:normAutofit fontScale="90000"/>
          </a:bodyPr>
          <a:lstStyle/>
          <a:p>
            <a:r>
              <a:rPr lang="es-ES" dirty="0"/>
              <a:t>RECURSOS PARA GENERAR PERDÓN</a:t>
            </a:r>
            <a:br>
              <a:rPr lang="es-ES" dirty="0"/>
            </a:br>
            <a:endParaRPr lang="es-ES" dirty="0"/>
          </a:p>
        </p:txBody>
      </p:sp>
      <p:sp>
        <p:nvSpPr>
          <p:cNvPr id="3" name="Marcador de contenido 2">
            <a:extLst>
              <a:ext uri="{FF2B5EF4-FFF2-40B4-BE49-F238E27FC236}">
                <a16:creationId xmlns:a16="http://schemas.microsoft.com/office/drawing/2014/main" id="{4BF61C0E-D7EE-B649-A6E5-946A71D39811}"/>
              </a:ext>
            </a:extLst>
          </p:cNvPr>
          <p:cNvSpPr>
            <a:spLocks noGrp="1"/>
          </p:cNvSpPr>
          <p:nvPr>
            <p:ph sz="half" idx="2"/>
          </p:nvPr>
        </p:nvSpPr>
        <p:spPr>
          <a:xfrm>
            <a:off x="1828800" y="1690688"/>
            <a:ext cx="6781800" cy="4498975"/>
          </a:xfrm>
        </p:spPr>
        <p:txBody>
          <a:bodyPr>
            <a:normAutofit/>
          </a:bodyPr>
          <a:lstStyle/>
          <a:p>
            <a:r>
              <a:rPr lang="es-ES" dirty="0"/>
              <a:t> Reconocimiento de que la libertad en la conducta de los seres humanos es limitada</a:t>
            </a:r>
          </a:p>
          <a:p>
            <a:endParaRPr lang="es-ES" dirty="0"/>
          </a:p>
          <a:p>
            <a:r>
              <a:rPr lang="es-ES" dirty="0"/>
              <a:t> Manejo de la injusticia percibida</a:t>
            </a:r>
          </a:p>
          <a:p>
            <a:pPr marL="0" indent="0">
              <a:buNone/>
            </a:pPr>
            <a:endParaRPr lang="es-ES" dirty="0"/>
          </a:p>
          <a:p>
            <a:r>
              <a:rPr lang="es-ES" dirty="0"/>
              <a:t> </a:t>
            </a:r>
            <a:r>
              <a:rPr lang="es-ES" dirty="0" err="1"/>
              <a:t>Repercepción</a:t>
            </a:r>
            <a:r>
              <a:rPr lang="es-ES" dirty="0"/>
              <a:t> positiva</a:t>
            </a:r>
          </a:p>
          <a:p>
            <a:pPr marL="0" indent="0">
              <a:buNone/>
            </a:pPr>
            <a:endParaRPr lang="es-ES" dirty="0"/>
          </a:p>
        </p:txBody>
      </p:sp>
      <p:sp>
        <p:nvSpPr>
          <p:cNvPr id="4" name="Marcador de número de diapositiva 3">
            <a:extLst>
              <a:ext uri="{FF2B5EF4-FFF2-40B4-BE49-F238E27FC236}">
                <a16:creationId xmlns:a16="http://schemas.microsoft.com/office/drawing/2014/main" id="{0F849B52-59EA-B042-B3DA-4855AD3E199D}"/>
              </a:ext>
            </a:extLst>
          </p:cNvPr>
          <p:cNvSpPr>
            <a:spLocks noGrp="1"/>
          </p:cNvSpPr>
          <p:nvPr>
            <p:ph type="sldNum" sz="quarter" idx="12"/>
          </p:nvPr>
        </p:nvSpPr>
        <p:spPr/>
        <p:txBody>
          <a:bodyPr/>
          <a:lstStyle/>
          <a:p>
            <a:fld id="{00BEC3E0-57B4-914B-9277-0A781F130C5C}" type="slidenum">
              <a:rPr lang="es-ES" smtClean="0"/>
              <a:t>76</a:t>
            </a:fld>
            <a:endParaRPr lang="es-ES"/>
          </a:p>
        </p:txBody>
      </p:sp>
      <p:pic>
        <p:nvPicPr>
          <p:cNvPr id="5" name="Imagen 4">
            <a:extLst>
              <a:ext uri="{FF2B5EF4-FFF2-40B4-BE49-F238E27FC236}">
                <a16:creationId xmlns:a16="http://schemas.microsoft.com/office/drawing/2014/main" id="{553511A7-4BAA-0849-8E24-55C0AACB989A}"/>
              </a:ext>
            </a:extLst>
          </p:cNvPr>
          <p:cNvPicPr>
            <a:picLocks noChangeAspect="1"/>
          </p:cNvPicPr>
          <p:nvPr/>
        </p:nvPicPr>
        <p:blipFill>
          <a:blip r:embed="rId2"/>
          <a:stretch>
            <a:fillRect/>
          </a:stretch>
        </p:blipFill>
        <p:spPr>
          <a:xfrm>
            <a:off x="8018951" y="2675040"/>
            <a:ext cx="3017741" cy="2696957"/>
          </a:xfrm>
          <a:prstGeom prst="rect">
            <a:avLst/>
          </a:prstGeom>
        </p:spPr>
      </p:pic>
    </p:spTree>
    <p:extLst>
      <p:ext uri="{BB962C8B-B14F-4D97-AF65-F5344CB8AC3E}">
        <p14:creationId xmlns:p14="http://schemas.microsoft.com/office/powerpoint/2010/main" val="41360722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DAE64A-BD2B-4F46-8E78-4779A1E3651F}"/>
              </a:ext>
            </a:extLst>
          </p:cNvPr>
          <p:cNvSpPr>
            <a:spLocks noGrp="1"/>
          </p:cNvSpPr>
          <p:nvPr>
            <p:ph type="title"/>
          </p:nvPr>
        </p:nvSpPr>
        <p:spPr/>
        <p:txBody>
          <a:bodyPr>
            <a:normAutofit/>
          </a:bodyPr>
          <a:lstStyle/>
          <a:p>
            <a:r>
              <a:rPr lang="es-ES" dirty="0"/>
              <a:t>LA ESTRUCTURA DEL PERDÓN</a:t>
            </a:r>
            <a:br>
              <a:rPr lang="es-ES" dirty="0"/>
            </a:br>
            <a:endParaRPr lang="es-ES" dirty="0"/>
          </a:p>
        </p:txBody>
      </p:sp>
      <p:sp>
        <p:nvSpPr>
          <p:cNvPr id="3" name="Marcador de contenido 2">
            <a:extLst>
              <a:ext uri="{FF2B5EF4-FFF2-40B4-BE49-F238E27FC236}">
                <a16:creationId xmlns:a16="http://schemas.microsoft.com/office/drawing/2014/main" id="{114381E6-3C17-1E4B-8047-0D405C29B2D0}"/>
              </a:ext>
            </a:extLst>
          </p:cNvPr>
          <p:cNvSpPr>
            <a:spLocks noGrp="1"/>
          </p:cNvSpPr>
          <p:nvPr>
            <p:ph sz="half" idx="2"/>
          </p:nvPr>
        </p:nvSpPr>
        <p:spPr/>
        <p:txBody>
          <a:bodyPr>
            <a:normAutofit/>
          </a:bodyPr>
          <a:lstStyle/>
          <a:p>
            <a:r>
              <a:rPr lang="es-ES" dirty="0"/>
              <a:t>1.- Perdonarse a uno mismo</a:t>
            </a:r>
          </a:p>
          <a:p>
            <a:endParaRPr lang="es-ES" dirty="0"/>
          </a:p>
          <a:p>
            <a:r>
              <a:rPr lang="es-ES" dirty="0"/>
              <a:t>2.- Pedir perdón a otros</a:t>
            </a:r>
          </a:p>
          <a:p>
            <a:endParaRPr lang="es-ES" dirty="0"/>
          </a:p>
          <a:p>
            <a:r>
              <a:rPr lang="es-ES" dirty="0"/>
              <a:t>3.- Perdonar a otros y dar afecto a los enemigos</a:t>
            </a:r>
          </a:p>
          <a:p>
            <a:endParaRPr lang="es-ES" dirty="0"/>
          </a:p>
          <a:p>
            <a:r>
              <a:rPr lang="es-ES" dirty="0"/>
              <a:t>4.- Perdonar a personas queridas</a:t>
            </a:r>
          </a:p>
          <a:p>
            <a:pPr marL="0" indent="0">
              <a:buNone/>
            </a:pPr>
            <a:endParaRPr lang="es-ES" dirty="0"/>
          </a:p>
        </p:txBody>
      </p:sp>
      <p:sp>
        <p:nvSpPr>
          <p:cNvPr id="4" name="Marcador de número de diapositiva 3">
            <a:extLst>
              <a:ext uri="{FF2B5EF4-FFF2-40B4-BE49-F238E27FC236}">
                <a16:creationId xmlns:a16="http://schemas.microsoft.com/office/drawing/2014/main" id="{31ED3809-DF5B-AD45-9158-CE1340025D11}"/>
              </a:ext>
            </a:extLst>
          </p:cNvPr>
          <p:cNvSpPr>
            <a:spLocks noGrp="1"/>
          </p:cNvSpPr>
          <p:nvPr>
            <p:ph type="sldNum" sz="quarter" idx="12"/>
          </p:nvPr>
        </p:nvSpPr>
        <p:spPr/>
        <p:txBody>
          <a:bodyPr/>
          <a:lstStyle/>
          <a:p>
            <a:fld id="{00BEC3E0-57B4-914B-9277-0A781F130C5C}" type="slidenum">
              <a:rPr lang="es-ES" smtClean="0"/>
              <a:t>77</a:t>
            </a:fld>
            <a:endParaRPr lang="es-ES"/>
          </a:p>
        </p:txBody>
      </p:sp>
      <p:pic>
        <p:nvPicPr>
          <p:cNvPr id="6" name="Imagen 5">
            <a:extLst>
              <a:ext uri="{FF2B5EF4-FFF2-40B4-BE49-F238E27FC236}">
                <a16:creationId xmlns:a16="http://schemas.microsoft.com/office/drawing/2014/main" id="{DE9E370D-1910-524B-A184-AE82C1F483E0}"/>
              </a:ext>
            </a:extLst>
          </p:cNvPr>
          <p:cNvPicPr>
            <a:picLocks noChangeAspect="1"/>
          </p:cNvPicPr>
          <p:nvPr/>
        </p:nvPicPr>
        <p:blipFill>
          <a:blip r:embed="rId3"/>
          <a:stretch>
            <a:fillRect/>
          </a:stretch>
        </p:blipFill>
        <p:spPr>
          <a:xfrm>
            <a:off x="9160352" y="4516410"/>
            <a:ext cx="1421566" cy="1673253"/>
          </a:xfrm>
          <a:prstGeom prst="rect">
            <a:avLst/>
          </a:prstGeom>
        </p:spPr>
      </p:pic>
      <p:pic>
        <p:nvPicPr>
          <p:cNvPr id="8" name="Imagen 7">
            <a:extLst>
              <a:ext uri="{FF2B5EF4-FFF2-40B4-BE49-F238E27FC236}">
                <a16:creationId xmlns:a16="http://schemas.microsoft.com/office/drawing/2014/main" id="{31383B09-E7ED-9644-97F9-42E36DF2B96D}"/>
              </a:ext>
            </a:extLst>
          </p:cNvPr>
          <p:cNvPicPr>
            <a:picLocks noChangeAspect="1"/>
          </p:cNvPicPr>
          <p:nvPr/>
        </p:nvPicPr>
        <p:blipFill>
          <a:blip r:embed="rId4"/>
          <a:stretch>
            <a:fillRect/>
          </a:stretch>
        </p:blipFill>
        <p:spPr>
          <a:xfrm>
            <a:off x="9160352" y="2350308"/>
            <a:ext cx="2743200" cy="2157383"/>
          </a:xfrm>
          <a:prstGeom prst="rect">
            <a:avLst/>
          </a:prstGeom>
        </p:spPr>
      </p:pic>
      <p:pic>
        <p:nvPicPr>
          <p:cNvPr id="10" name="Imagen 9">
            <a:extLst>
              <a:ext uri="{FF2B5EF4-FFF2-40B4-BE49-F238E27FC236}">
                <a16:creationId xmlns:a16="http://schemas.microsoft.com/office/drawing/2014/main" id="{24FD083A-8487-2D43-89C3-10BBE2B28BB0}"/>
              </a:ext>
            </a:extLst>
          </p:cNvPr>
          <p:cNvPicPr>
            <a:picLocks noChangeAspect="1"/>
          </p:cNvPicPr>
          <p:nvPr/>
        </p:nvPicPr>
        <p:blipFill>
          <a:blip r:embed="rId5"/>
          <a:stretch>
            <a:fillRect/>
          </a:stretch>
        </p:blipFill>
        <p:spPr>
          <a:xfrm>
            <a:off x="7990925" y="596939"/>
            <a:ext cx="1568284" cy="2520872"/>
          </a:xfrm>
          <a:prstGeom prst="rect">
            <a:avLst/>
          </a:prstGeom>
        </p:spPr>
      </p:pic>
      <p:pic>
        <p:nvPicPr>
          <p:cNvPr id="12" name="Imagen 11">
            <a:extLst>
              <a:ext uri="{FF2B5EF4-FFF2-40B4-BE49-F238E27FC236}">
                <a16:creationId xmlns:a16="http://schemas.microsoft.com/office/drawing/2014/main" id="{5273DEB5-CF25-9243-9134-ED93C07EC2C9}"/>
              </a:ext>
            </a:extLst>
          </p:cNvPr>
          <p:cNvPicPr>
            <a:picLocks noChangeAspect="1"/>
          </p:cNvPicPr>
          <p:nvPr/>
        </p:nvPicPr>
        <p:blipFill>
          <a:blip r:embed="rId6"/>
          <a:srcRect/>
          <a:stretch/>
        </p:blipFill>
        <p:spPr>
          <a:xfrm>
            <a:off x="6643777" y="4443374"/>
            <a:ext cx="2016687" cy="2021559"/>
          </a:xfrm>
          <a:prstGeom prst="rect">
            <a:avLst/>
          </a:prstGeom>
        </p:spPr>
      </p:pic>
    </p:spTree>
    <p:extLst>
      <p:ext uri="{BB962C8B-B14F-4D97-AF65-F5344CB8AC3E}">
        <p14:creationId xmlns:p14="http://schemas.microsoft.com/office/powerpoint/2010/main" val="7384429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D2BF09-7F99-2547-B9C5-F4D90BFBD044}"/>
              </a:ext>
            </a:extLst>
          </p:cNvPr>
          <p:cNvSpPr>
            <a:spLocks noGrp="1"/>
          </p:cNvSpPr>
          <p:nvPr>
            <p:ph type="title"/>
          </p:nvPr>
        </p:nvSpPr>
        <p:spPr/>
        <p:txBody>
          <a:bodyPr>
            <a:normAutofit fontScale="90000"/>
          </a:bodyPr>
          <a:lstStyle/>
          <a:p>
            <a:r>
              <a:rPr lang="es-ES" dirty="0"/>
              <a:t>HACERNOS CONSCIENTES DEL DAÑO HECHO Y PEDIR PERDÓN</a:t>
            </a:r>
            <a:br>
              <a:rPr lang="es-ES" dirty="0"/>
            </a:br>
            <a:endParaRPr lang="es-ES" dirty="0"/>
          </a:p>
        </p:txBody>
      </p:sp>
      <p:sp>
        <p:nvSpPr>
          <p:cNvPr id="3" name="Marcador de contenido 2">
            <a:extLst>
              <a:ext uri="{FF2B5EF4-FFF2-40B4-BE49-F238E27FC236}">
                <a16:creationId xmlns:a16="http://schemas.microsoft.com/office/drawing/2014/main" id="{D0F439FB-EB11-8247-9F3C-C1D954CD6FA0}"/>
              </a:ext>
            </a:extLst>
          </p:cNvPr>
          <p:cNvSpPr>
            <a:spLocks noGrp="1"/>
          </p:cNvSpPr>
          <p:nvPr>
            <p:ph sz="half" idx="2"/>
          </p:nvPr>
        </p:nvSpPr>
        <p:spPr>
          <a:xfrm>
            <a:off x="1828801" y="1690688"/>
            <a:ext cx="6781800" cy="4498975"/>
          </a:xfrm>
        </p:spPr>
        <p:txBody>
          <a:bodyPr>
            <a:normAutofit/>
          </a:bodyPr>
          <a:lstStyle/>
          <a:p>
            <a:r>
              <a:rPr lang="es-ES" dirty="0"/>
              <a:t>Recibir afecto/compasión era complicado pero constituía la base para poder dar afecto, porque cronológicamente ocurrió antes. </a:t>
            </a:r>
          </a:p>
          <a:p>
            <a:pPr marL="0" indent="0">
              <a:buNone/>
            </a:pPr>
            <a:endParaRPr lang="es-ES" dirty="0"/>
          </a:p>
          <a:p>
            <a:r>
              <a:rPr lang="es-ES" dirty="0"/>
              <a:t>Pedir perdón a otros es una muestra de conexión con las otras personas y de comprensión de la naturaleza imperfecta del ser humano</a:t>
            </a:r>
          </a:p>
          <a:p>
            <a:pPr marL="0" indent="0">
              <a:buNone/>
            </a:pPr>
            <a:endParaRPr lang="es-ES" dirty="0"/>
          </a:p>
          <a:p>
            <a:r>
              <a:rPr lang="es-ES" dirty="0"/>
              <a:t>Darnos cuenta del daño que hemos hecho a otros facilitará que podamos perdonar el daño que otros nos han hecho. </a:t>
            </a:r>
          </a:p>
          <a:p>
            <a:endParaRPr lang="es-ES" dirty="0"/>
          </a:p>
          <a:p>
            <a:endParaRPr lang="es-ES" dirty="0"/>
          </a:p>
        </p:txBody>
      </p:sp>
      <p:sp>
        <p:nvSpPr>
          <p:cNvPr id="4" name="Marcador de número de diapositiva 3">
            <a:extLst>
              <a:ext uri="{FF2B5EF4-FFF2-40B4-BE49-F238E27FC236}">
                <a16:creationId xmlns:a16="http://schemas.microsoft.com/office/drawing/2014/main" id="{5AD65A9A-1D07-F045-9E1B-67169ACE9B64}"/>
              </a:ext>
            </a:extLst>
          </p:cNvPr>
          <p:cNvSpPr>
            <a:spLocks noGrp="1"/>
          </p:cNvSpPr>
          <p:nvPr>
            <p:ph type="sldNum" sz="quarter" idx="12"/>
          </p:nvPr>
        </p:nvSpPr>
        <p:spPr/>
        <p:txBody>
          <a:bodyPr/>
          <a:lstStyle/>
          <a:p>
            <a:fld id="{00BEC3E0-57B4-914B-9277-0A781F130C5C}" type="slidenum">
              <a:rPr lang="es-ES" smtClean="0"/>
              <a:t>78</a:t>
            </a:fld>
            <a:endParaRPr lang="es-ES"/>
          </a:p>
        </p:txBody>
      </p:sp>
      <p:pic>
        <p:nvPicPr>
          <p:cNvPr id="6" name="Imagen 5">
            <a:extLst>
              <a:ext uri="{FF2B5EF4-FFF2-40B4-BE49-F238E27FC236}">
                <a16:creationId xmlns:a16="http://schemas.microsoft.com/office/drawing/2014/main" id="{9066458C-0B59-B74E-BEB0-0C13159A38BC}"/>
              </a:ext>
            </a:extLst>
          </p:cNvPr>
          <p:cNvPicPr>
            <a:picLocks noChangeAspect="1"/>
          </p:cNvPicPr>
          <p:nvPr/>
        </p:nvPicPr>
        <p:blipFill>
          <a:blip r:embed="rId3"/>
          <a:stretch>
            <a:fillRect/>
          </a:stretch>
        </p:blipFill>
        <p:spPr>
          <a:xfrm>
            <a:off x="9527822" y="1893783"/>
            <a:ext cx="1696856" cy="1738582"/>
          </a:xfrm>
          <a:prstGeom prst="rect">
            <a:avLst/>
          </a:prstGeom>
        </p:spPr>
      </p:pic>
      <p:pic>
        <p:nvPicPr>
          <p:cNvPr id="8" name="Imagen 7">
            <a:extLst>
              <a:ext uri="{FF2B5EF4-FFF2-40B4-BE49-F238E27FC236}">
                <a16:creationId xmlns:a16="http://schemas.microsoft.com/office/drawing/2014/main" id="{9B810E0A-2CB7-0144-A7D5-494E32A09970}"/>
              </a:ext>
            </a:extLst>
          </p:cNvPr>
          <p:cNvPicPr>
            <a:picLocks noChangeAspect="1"/>
          </p:cNvPicPr>
          <p:nvPr/>
        </p:nvPicPr>
        <p:blipFill>
          <a:blip r:embed="rId4"/>
          <a:stretch>
            <a:fillRect/>
          </a:stretch>
        </p:blipFill>
        <p:spPr>
          <a:xfrm>
            <a:off x="8882926" y="3835460"/>
            <a:ext cx="2743200" cy="2157383"/>
          </a:xfrm>
          <a:prstGeom prst="rect">
            <a:avLst/>
          </a:prstGeom>
        </p:spPr>
      </p:pic>
    </p:spTree>
    <p:extLst>
      <p:ext uri="{BB962C8B-B14F-4D97-AF65-F5344CB8AC3E}">
        <p14:creationId xmlns:p14="http://schemas.microsoft.com/office/powerpoint/2010/main" val="10069754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E9833072-32F3-0F4D-81D4-ED43E43CF2B4}"/>
              </a:ext>
            </a:extLst>
          </p:cNvPr>
          <p:cNvSpPr>
            <a:spLocks noGrp="1"/>
          </p:cNvSpPr>
          <p:nvPr>
            <p:ph type="sldNum" sz="quarter" idx="12"/>
          </p:nvPr>
        </p:nvSpPr>
        <p:spPr/>
        <p:txBody>
          <a:bodyPr/>
          <a:lstStyle/>
          <a:p>
            <a:fld id="{00BEC3E0-57B4-914B-9277-0A781F130C5C}" type="slidenum">
              <a:rPr lang="es-ES" smtClean="0"/>
              <a:pPr/>
              <a:t>79</a:t>
            </a:fld>
            <a:endParaRPr lang="es-ES" dirty="0"/>
          </a:p>
        </p:txBody>
      </p:sp>
      <p:sp>
        <p:nvSpPr>
          <p:cNvPr id="2" name="Título 1">
            <a:extLst>
              <a:ext uri="{FF2B5EF4-FFF2-40B4-BE49-F238E27FC236}">
                <a16:creationId xmlns:a16="http://schemas.microsoft.com/office/drawing/2014/main" id="{7DDB73D4-862B-D246-9261-87420ECD74BF}"/>
              </a:ext>
            </a:extLst>
          </p:cNvPr>
          <p:cNvSpPr>
            <a:spLocks noGrp="1"/>
          </p:cNvSpPr>
          <p:nvPr>
            <p:ph type="ctrTitle"/>
          </p:nvPr>
        </p:nvSpPr>
        <p:spPr/>
        <p:txBody>
          <a:bodyPr>
            <a:normAutofit/>
          </a:bodyPr>
          <a:lstStyle/>
          <a:p>
            <a:br>
              <a:rPr lang="es-ES" dirty="0">
                <a:solidFill>
                  <a:schemeClr val="accent1"/>
                </a:solidFill>
              </a:rPr>
            </a:br>
            <a:r>
              <a:rPr lang="es-ES" dirty="0">
                <a:solidFill>
                  <a:schemeClr val="accent1"/>
                </a:solidFill>
              </a:rPr>
              <a:t>PRÁCTICA FORMAL 1:</a:t>
            </a:r>
            <a:br>
              <a:rPr lang="es-ES" dirty="0">
                <a:solidFill>
                  <a:schemeClr val="accent1"/>
                </a:solidFill>
              </a:rPr>
            </a:br>
            <a:r>
              <a:rPr lang="es-ES" dirty="0">
                <a:solidFill>
                  <a:schemeClr val="tx2"/>
                </a:solidFill>
              </a:rPr>
              <a:t>EL DAÑO QUE HEMOS HECHO</a:t>
            </a:r>
          </a:p>
        </p:txBody>
      </p:sp>
      <p:grpSp>
        <p:nvGrpSpPr>
          <p:cNvPr id="11" name="Grupo 10">
            <a:extLst>
              <a:ext uri="{FF2B5EF4-FFF2-40B4-BE49-F238E27FC236}">
                <a16:creationId xmlns:a16="http://schemas.microsoft.com/office/drawing/2014/main" id="{4D711787-074F-C640-8F3D-C1F5730DCF31}"/>
              </a:ext>
            </a:extLst>
          </p:cNvPr>
          <p:cNvGrpSpPr/>
          <p:nvPr/>
        </p:nvGrpSpPr>
        <p:grpSpPr>
          <a:xfrm>
            <a:off x="3581401" y="3697288"/>
            <a:ext cx="4124728" cy="4313072"/>
            <a:chOff x="4018608" y="3786224"/>
            <a:chExt cx="3370281" cy="3524175"/>
          </a:xfrm>
        </p:grpSpPr>
        <p:pic>
          <p:nvPicPr>
            <p:cNvPr id="10" name="Imagen 9">
              <a:extLst>
                <a:ext uri="{FF2B5EF4-FFF2-40B4-BE49-F238E27FC236}">
                  <a16:creationId xmlns:a16="http://schemas.microsoft.com/office/drawing/2014/main" id="{28B84123-B8DC-2049-AB8B-5C845DF171C6}"/>
                </a:ext>
              </a:extLst>
            </p:cNvPr>
            <p:cNvPicPr>
              <a:picLocks noChangeAspect="1"/>
            </p:cNvPicPr>
            <p:nvPr/>
          </p:nvPicPr>
          <p:blipFill>
            <a:blip r:embed="rId2"/>
            <a:stretch>
              <a:fillRect/>
            </a:stretch>
          </p:blipFill>
          <p:spPr>
            <a:xfrm>
              <a:off x="4018608" y="3786224"/>
              <a:ext cx="3370281" cy="3524175"/>
            </a:xfrm>
            <a:prstGeom prst="rect">
              <a:avLst/>
            </a:prstGeom>
          </p:spPr>
        </p:pic>
        <p:pic>
          <p:nvPicPr>
            <p:cNvPr id="8" name="Imagen 7">
              <a:extLst>
                <a:ext uri="{FF2B5EF4-FFF2-40B4-BE49-F238E27FC236}">
                  <a16:creationId xmlns:a16="http://schemas.microsoft.com/office/drawing/2014/main" id="{FF099396-5B3F-C842-8BAE-36199604A9E9}"/>
                </a:ext>
              </a:extLst>
            </p:cNvPr>
            <p:cNvPicPr>
              <a:picLocks noChangeAspect="1"/>
            </p:cNvPicPr>
            <p:nvPr/>
          </p:nvPicPr>
          <p:blipFill>
            <a:blip r:embed="rId3"/>
            <a:stretch>
              <a:fillRect/>
            </a:stretch>
          </p:blipFill>
          <p:spPr>
            <a:xfrm>
              <a:off x="4469728" y="3948127"/>
              <a:ext cx="2743200" cy="2157383"/>
            </a:xfrm>
            <a:prstGeom prst="rect">
              <a:avLst/>
            </a:prstGeom>
          </p:spPr>
        </p:pic>
      </p:grpSp>
    </p:spTree>
    <p:extLst>
      <p:ext uri="{BB962C8B-B14F-4D97-AF65-F5344CB8AC3E}">
        <p14:creationId xmlns:p14="http://schemas.microsoft.com/office/powerpoint/2010/main" val="12879794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A75D498D-31F4-D344-8E73-73D121FC8B1A}"/>
              </a:ext>
            </a:extLst>
          </p:cNvPr>
          <p:cNvSpPr>
            <a:spLocks noGrp="1"/>
          </p:cNvSpPr>
          <p:nvPr>
            <p:ph type="ctrTitle"/>
          </p:nvPr>
        </p:nvSpPr>
        <p:spPr>
          <a:xfrm>
            <a:off x="1524000" y="1522889"/>
            <a:ext cx="9144000" cy="1560512"/>
          </a:xfrm>
        </p:spPr>
        <p:txBody>
          <a:bodyPr>
            <a:normAutofit/>
          </a:bodyPr>
          <a:lstStyle/>
          <a:p>
            <a:r>
              <a:rPr lang="es-ES" altLang="es-ES" sz="4000" dirty="0"/>
              <a:t>LA RECONCILIACIÓN CON LOS PADRES</a:t>
            </a:r>
            <a:br>
              <a:rPr lang="es-ES" sz="4000" dirty="0"/>
            </a:br>
            <a:endParaRPr lang="es-ES" sz="4000" dirty="0"/>
          </a:p>
        </p:txBody>
      </p:sp>
      <p:sp>
        <p:nvSpPr>
          <p:cNvPr id="2" name="Marcador de número de diapositiva 1">
            <a:extLst>
              <a:ext uri="{FF2B5EF4-FFF2-40B4-BE49-F238E27FC236}">
                <a16:creationId xmlns:a16="http://schemas.microsoft.com/office/drawing/2014/main" id="{63EE2BD6-1A44-F643-A3E1-3189A69435A5}"/>
              </a:ext>
            </a:extLst>
          </p:cNvPr>
          <p:cNvSpPr>
            <a:spLocks noGrp="1"/>
          </p:cNvSpPr>
          <p:nvPr>
            <p:ph type="sldNum" sz="quarter" idx="12"/>
          </p:nvPr>
        </p:nvSpPr>
        <p:spPr/>
        <p:txBody>
          <a:bodyPr/>
          <a:lstStyle/>
          <a:p>
            <a:fld id="{00BEC3E0-57B4-914B-9277-0A781F130C5C}" type="slidenum">
              <a:rPr lang="es-ES" smtClean="0"/>
              <a:t>80</a:t>
            </a:fld>
            <a:endParaRPr lang="es-ES"/>
          </a:p>
        </p:txBody>
      </p:sp>
      <p:pic>
        <p:nvPicPr>
          <p:cNvPr id="4" name="Imagen 3">
            <a:extLst>
              <a:ext uri="{FF2B5EF4-FFF2-40B4-BE49-F238E27FC236}">
                <a16:creationId xmlns:a16="http://schemas.microsoft.com/office/drawing/2014/main" id="{A59F66A5-3905-6646-8B5B-25FD5ABA5E02}"/>
              </a:ext>
            </a:extLst>
          </p:cNvPr>
          <p:cNvPicPr>
            <a:picLocks noChangeAspect="1"/>
          </p:cNvPicPr>
          <p:nvPr/>
        </p:nvPicPr>
        <p:blipFill>
          <a:blip r:embed="rId2"/>
          <a:stretch>
            <a:fillRect/>
          </a:stretch>
        </p:blipFill>
        <p:spPr>
          <a:xfrm>
            <a:off x="4481195" y="2852420"/>
            <a:ext cx="3229610" cy="3229610"/>
          </a:xfrm>
          <a:prstGeom prst="rect">
            <a:avLst/>
          </a:prstGeom>
        </p:spPr>
      </p:pic>
    </p:spTree>
    <p:extLst>
      <p:ext uri="{BB962C8B-B14F-4D97-AF65-F5344CB8AC3E}">
        <p14:creationId xmlns:p14="http://schemas.microsoft.com/office/powerpoint/2010/main" val="30823660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9FCCF5-77BC-8D4F-976F-209E6B4E93FA}"/>
              </a:ext>
            </a:extLst>
          </p:cNvPr>
          <p:cNvSpPr>
            <a:spLocks noGrp="1"/>
          </p:cNvSpPr>
          <p:nvPr>
            <p:ph type="title"/>
          </p:nvPr>
        </p:nvSpPr>
        <p:spPr/>
        <p:txBody>
          <a:bodyPr>
            <a:normAutofit/>
          </a:bodyPr>
          <a:lstStyle/>
          <a:p>
            <a:r>
              <a:rPr lang="es-ES" dirty="0">
                <a:solidFill>
                  <a:schemeClr val="accent1"/>
                </a:solidFill>
              </a:rPr>
              <a:t>LA RECONCILIACIÓN CON LOS PADRES</a:t>
            </a:r>
          </a:p>
        </p:txBody>
      </p:sp>
      <p:sp>
        <p:nvSpPr>
          <p:cNvPr id="4" name="Marcador de contenido 3">
            <a:extLst>
              <a:ext uri="{FF2B5EF4-FFF2-40B4-BE49-F238E27FC236}">
                <a16:creationId xmlns:a16="http://schemas.microsoft.com/office/drawing/2014/main" id="{A91D7437-C7A4-4745-9DFE-1843377C9FAE}"/>
              </a:ext>
            </a:extLst>
          </p:cNvPr>
          <p:cNvSpPr>
            <a:spLocks noGrp="1"/>
          </p:cNvSpPr>
          <p:nvPr>
            <p:ph sz="half" idx="2"/>
          </p:nvPr>
        </p:nvSpPr>
        <p:spPr>
          <a:xfrm>
            <a:off x="1556951" y="1439228"/>
            <a:ext cx="7970871" cy="4756279"/>
          </a:xfrm>
        </p:spPr>
        <p:txBody>
          <a:bodyPr>
            <a:normAutofit/>
          </a:bodyPr>
          <a:lstStyle/>
          <a:p>
            <a:endParaRPr lang="es-ES" dirty="0"/>
          </a:p>
          <a:p>
            <a:r>
              <a:rPr lang="es-ES" dirty="0"/>
              <a:t>Excepcional no tener algún conflicto con los padres. </a:t>
            </a:r>
          </a:p>
          <a:p>
            <a:endParaRPr lang="es-ES" dirty="0"/>
          </a:p>
          <a:p>
            <a:r>
              <a:rPr lang="es-ES" dirty="0"/>
              <a:t>No pueden cumplir siempre nuestras expectativas.</a:t>
            </a:r>
          </a:p>
          <a:p>
            <a:pPr marL="0" indent="0">
              <a:buNone/>
            </a:pPr>
            <a:endParaRPr lang="es-ES" dirty="0"/>
          </a:p>
          <a:p>
            <a:r>
              <a:rPr lang="es-ES" dirty="0"/>
              <a:t>Incluso los mejores padres han tomado decisiones equivocadas</a:t>
            </a:r>
          </a:p>
          <a:p>
            <a:pPr marL="0" indent="0">
              <a:buNone/>
            </a:pPr>
            <a:endParaRPr lang="es-ES" dirty="0"/>
          </a:p>
          <a:p>
            <a:r>
              <a:rPr lang="es-ES" dirty="0"/>
              <a:t>Reconciliación con los padres es la prácticas más sanadora y clave de este modelo con el perdón y la ecuanimidad</a:t>
            </a:r>
          </a:p>
        </p:txBody>
      </p:sp>
      <p:sp>
        <p:nvSpPr>
          <p:cNvPr id="5" name="Marcador de número de diapositiva 4">
            <a:extLst>
              <a:ext uri="{FF2B5EF4-FFF2-40B4-BE49-F238E27FC236}">
                <a16:creationId xmlns:a16="http://schemas.microsoft.com/office/drawing/2014/main" id="{C811C81D-5A6A-BD46-B46A-AC5464321733}"/>
              </a:ext>
            </a:extLst>
          </p:cNvPr>
          <p:cNvSpPr>
            <a:spLocks noGrp="1"/>
          </p:cNvSpPr>
          <p:nvPr>
            <p:ph type="sldNum" sz="quarter" idx="12"/>
          </p:nvPr>
        </p:nvSpPr>
        <p:spPr/>
        <p:txBody>
          <a:bodyPr/>
          <a:lstStyle/>
          <a:p>
            <a:fld id="{00BEC3E0-57B4-914B-9277-0A781F130C5C}" type="slidenum">
              <a:rPr lang="es-ES" smtClean="0"/>
              <a:t>81</a:t>
            </a:fld>
            <a:endParaRPr lang="es-ES"/>
          </a:p>
        </p:txBody>
      </p:sp>
      <p:pic>
        <p:nvPicPr>
          <p:cNvPr id="7" name="Imagen 6">
            <a:extLst>
              <a:ext uri="{FF2B5EF4-FFF2-40B4-BE49-F238E27FC236}">
                <a16:creationId xmlns:a16="http://schemas.microsoft.com/office/drawing/2014/main" id="{E041415C-B72F-B14D-9EBA-3EE106428D44}"/>
              </a:ext>
            </a:extLst>
          </p:cNvPr>
          <p:cNvPicPr>
            <a:picLocks noChangeAspect="1"/>
          </p:cNvPicPr>
          <p:nvPr/>
        </p:nvPicPr>
        <p:blipFill>
          <a:blip r:embed="rId3"/>
          <a:stretch>
            <a:fillRect/>
          </a:stretch>
        </p:blipFill>
        <p:spPr>
          <a:xfrm>
            <a:off x="8874973" y="2057400"/>
            <a:ext cx="2743200" cy="2743200"/>
          </a:xfrm>
          <a:prstGeom prst="rect">
            <a:avLst/>
          </a:prstGeom>
        </p:spPr>
      </p:pic>
    </p:spTree>
    <p:extLst>
      <p:ext uri="{BB962C8B-B14F-4D97-AF65-F5344CB8AC3E}">
        <p14:creationId xmlns:p14="http://schemas.microsoft.com/office/powerpoint/2010/main" val="18576463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E9833072-32F3-0F4D-81D4-ED43E43CF2B4}"/>
              </a:ext>
            </a:extLst>
          </p:cNvPr>
          <p:cNvSpPr>
            <a:spLocks noGrp="1"/>
          </p:cNvSpPr>
          <p:nvPr>
            <p:ph type="sldNum" sz="quarter" idx="12"/>
          </p:nvPr>
        </p:nvSpPr>
        <p:spPr/>
        <p:txBody>
          <a:bodyPr/>
          <a:lstStyle/>
          <a:p>
            <a:fld id="{00BEC3E0-57B4-914B-9277-0A781F130C5C}" type="slidenum">
              <a:rPr lang="es-ES" smtClean="0"/>
              <a:pPr/>
              <a:t>82</a:t>
            </a:fld>
            <a:endParaRPr lang="es-ES" dirty="0"/>
          </a:p>
        </p:txBody>
      </p:sp>
      <p:sp>
        <p:nvSpPr>
          <p:cNvPr id="2" name="Título 1">
            <a:extLst>
              <a:ext uri="{FF2B5EF4-FFF2-40B4-BE49-F238E27FC236}">
                <a16:creationId xmlns:a16="http://schemas.microsoft.com/office/drawing/2014/main" id="{7DDB73D4-862B-D246-9261-87420ECD74BF}"/>
              </a:ext>
            </a:extLst>
          </p:cNvPr>
          <p:cNvSpPr>
            <a:spLocks noGrp="1"/>
          </p:cNvSpPr>
          <p:nvPr>
            <p:ph type="ctrTitle"/>
          </p:nvPr>
        </p:nvSpPr>
        <p:spPr>
          <a:xfrm>
            <a:off x="1523999" y="1280160"/>
            <a:ext cx="9144000" cy="1914208"/>
          </a:xfrm>
        </p:spPr>
        <p:txBody>
          <a:bodyPr>
            <a:normAutofit/>
          </a:bodyPr>
          <a:lstStyle/>
          <a:p>
            <a:br>
              <a:rPr lang="es-ES" sz="4000" dirty="0">
                <a:solidFill>
                  <a:schemeClr val="accent1"/>
                </a:solidFill>
              </a:rPr>
            </a:br>
            <a:r>
              <a:rPr lang="es-ES" sz="4000" dirty="0">
                <a:solidFill>
                  <a:schemeClr val="accent1"/>
                </a:solidFill>
              </a:rPr>
              <a:t>PRÁCTICA FORMAL 3:</a:t>
            </a:r>
            <a:br>
              <a:rPr lang="es-ES" sz="4000" dirty="0">
                <a:solidFill>
                  <a:schemeClr val="tx2"/>
                </a:solidFill>
              </a:rPr>
            </a:br>
            <a:r>
              <a:rPr lang="es-ES" sz="4000" dirty="0">
                <a:solidFill>
                  <a:schemeClr val="tx2"/>
                </a:solidFill>
              </a:rPr>
              <a:t>RECONCILIACIÓN CON LOS PADRES</a:t>
            </a:r>
          </a:p>
        </p:txBody>
      </p:sp>
      <p:pic>
        <p:nvPicPr>
          <p:cNvPr id="5" name="Imagen 4">
            <a:extLst>
              <a:ext uri="{FF2B5EF4-FFF2-40B4-BE49-F238E27FC236}">
                <a16:creationId xmlns:a16="http://schemas.microsoft.com/office/drawing/2014/main" id="{DE1B52AD-535B-EB49-AF8D-1FD04E0D08D7}"/>
              </a:ext>
            </a:extLst>
          </p:cNvPr>
          <p:cNvPicPr>
            <a:picLocks noChangeAspect="1"/>
          </p:cNvPicPr>
          <p:nvPr/>
        </p:nvPicPr>
        <p:blipFill>
          <a:blip r:embed="rId3"/>
          <a:stretch>
            <a:fillRect/>
          </a:stretch>
        </p:blipFill>
        <p:spPr>
          <a:xfrm>
            <a:off x="4610417" y="3385185"/>
            <a:ext cx="2971165" cy="2971165"/>
          </a:xfrm>
          <a:prstGeom prst="rect">
            <a:avLst/>
          </a:prstGeom>
        </p:spPr>
      </p:pic>
    </p:spTree>
    <p:extLst>
      <p:ext uri="{BB962C8B-B14F-4D97-AF65-F5344CB8AC3E}">
        <p14:creationId xmlns:p14="http://schemas.microsoft.com/office/powerpoint/2010/main" val="2252983593"/>
      </p:ext>
    </p:extLst>
  </p:cSld>
  <p:clrMapOvr>
    <a:masterClrMapping/>
  </p:clrMapOvr>
</p:sld>
</file>

<file path=ppt/theme/theme1.xml><?xml version="1.0" encoding="utf-8"?>
<a:theme xmlns:a="http://schemas.openxmlformats.org/drawingml/2006/main" name="1_Tema de Office">
  <a:themeElements>
    <a:clrScheme name="ABCT">
      <a:dk1>
        <a:srgbClr val="343628"/>
      </a:dk1>
      <a:lt1>
        <a:srgbClr val="FFFFFF"/>
      </a:lt1>
      <a:dk2>
        <a:srgbClr val="555941"/>
      </a:dk2>
      <a:lt2>
        <a:srgbClr val="FFFFFF"/>
      </a:lt2>
      <a:accent1>
        <a:srgbClr val="FF6B22"/>
      </a:accent1>
      <a:accent2>
        <a:srgbClr val="FF8D20"/>
      </a:accent2>
      <a:accent3>
        <a:srgbClr val="FFC011"/>
      </a:accent3>
      <a:accent4>
        <a:srgbClr val="AFB122"/>
      </a:accent4>
      <a:accent5>
        <a:srgbClr val="747858"/>
      </a:accent5>
      <a:accent6>
        <a:srgbClr val="48C7F3"/>
      </a:accent6>
      <a:hlink>
        <a:srgbClr val="3DA1C1"/>
      </a:hlink>
      <a:folHlink>
        <a:srgbClr val="317F9B"/>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1294</TotalTime>
  <Words>7028</Words>
  <Application>Microsoft Macintosh PowerPoint</Application>
  <PresentationFormat>Panorámica</PresentationFormat>
  <Paragraphs>867</Paragraphs>
  <Slides>82</Slides>
  <Notes>32</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82</vt:i4>
      </vt:variant>
    </vt:vector>
  </HeadingPairs>
  <TitlesOfParts>
    <vt:vector size="90" baseType="lpstr">
      <vt:lpstr>Amble LtCn</vt:lpstr>
      <vt:lpstr>Arial</vt:lpstr>
      <vt:lpstr>Arial Narrow</vt:lpstr>
      <vt:lpstr>Calibri</vt:lpstr>
      <vt:lpstr>Helvetica</vt:lpstr>
      <vt:lpstr>Symbol</vt:lpstr>
      <vt:lpstr>Verdana</vt:lpstr>
      <vt:lpstr>1_Tema de Office</vt:lpstr>
      <vt:lpstr>Presentación de PowerPoint</vt:lpstr>
      <vt:lpstr> CONTEXTUALIZACION DE LA COMPASIÓN </vt:lpstr>
      <vt:lpstr>TIPOS DE MEDITACIONES (Dahl et al, 2015)</vt:lpstr>
      <vt:lpstr>NIVELES DE USO DE LA MEDITACIÓN  (García Campayo, 2020)</vt:lpstr>
      <vt:lpstr>PROTOCOLOS DE COMPASIÓN  (García Campayo, Cebolla y DeMarzo, 2016)</vt:lpstr>
      <vt:lpstr>Presentación de PowerPoint</vt:lpstr>
      <vt:lpstr>RESOURCES</vt:lpstr>
      <vt:lpstr>Presentación de PowerPoint</vt:lpstr>
      <vt:lpstr>LA VIDA ES SUPERVIVENCIA Y REPRODUCCIÓN</vt:lpstr>
      <vt:lpstr>¿QUÉ ES Y QUÉ NO ES COMPASIÓN?</vt:lpstr>
      <vt:lpstr>CONCEPTO DE  COMPASIÓN EN PSICOLOGÍA (Goetz)</vt:lpstr>
      <vt:lpstr>CONCEPTO DE  COMPASIÓN EN PSICOLOGÍA (Kristin Neff)</vt:lpstr>
      <vt:lpstr>PRÁCTICA FORMAL:  AFRONTAMIENTO COMPASIVO</vt:lpstr>
      <vt:lpstr>PRÁCTICA DEL AFRONTAMIENTO COMPASIVO ANTE LAS DIFICULTADES </vt:lpstr>
      <vt:lpstr>Presentación de PowerPoint</vt:lpstr>
      <vt:lpstr>ESCALAS DE COMPASION  (Oxford-Sussex)</vt:lpstr>
      <vt:lpstr>DIARIO DE AUTO-COMPASIÓN</vt:lpstr>
      <vt:lpstr>¿QUÉ NO ES LA COMPASIÓN? (I)</vt:lpstr>
      <vt:lpstr>¿QUÉ NO ES LA COMPASIÓN? (II)</vt:lpstr>
      <vt:lpstr>EL GESTO COMPASIVO</vt:lpstr>
      <vt:lpstr>EJEMPLOS DE GESTOS COMPASIVOS</vt:lpstr>
      <vt:lpstr>PRÁCTICA 3A:  DESARROLLAR EL GESTO COMPASIVO</vt:lpstr>
      <vt:lpstr>FRASES COMPASIVAS</vt:lpstr>
      <vt:lpstr>FRASES COMPASIVAS</vt:lpstr>
      <vt:lpstr>EJEMPLOS DE FRASES  COMPASIVAS</vt:lpstr>
      <vt:lpstr>PRÁCTICA 3B:  DESARROLLAR LAS FRASES COMPASIVAS</vt:lpstr>
      <vt:lpstr>Presentación de PowerPoint</vt:lpstr>
      <vt:lpstr>MECANISMOS ESPECIFICOS  DE LA COMPASION (I)</vt:lpstr>
      <vt:lpstr>Presentación de PowerPoint</vt:lpstr>
      <vt:lpstr>EFICACIA DE LA COMPASIÓN (Población clínica y sanos)</vt:lpstr>
      <vt:lpstr>EFICACIA DE LA COMPASIÓN EN ENFERMEDADES (I)</vt:lpstr>
      <vt:lpstr>EFICACIA COMPASIÓN EN ENFERMEDADES (II)</vt:lpstr>
      <vt:lpstr>Presentación de PowerPoint</vt:lpstr>
      <vt:lpstr>CONCEPTO DE APEGO (I)</vt:lpstr>
      <vt:lpstr>CONCEPTO DE APEGO (II)</vt:lpstr>
      <vt:lpstr>MODELOS DE APEGO</vt:lpstr>
      <vt:lpstr>ESTILO DE APEGO SEGURO</vt:lpstr>
      <vt:lpstr>ESTILO DE APEGO PREOCUPADO</vt:lpstr>
      <vt:lpstr>ESTILO DE APEGO DE RECHAZO</vt:lpstr>
      <vt:lpstr>ESTILO DE APEGO TEMEROSO</vt:lpstr>
      <vt:lpstr>Presentación de PowerPoint</vt:lpstr>
      <vt:lpstr>IMPORTANCIA DE LOS MODELOS DE APEGO</vt:lpstr>
      <vt:lpstr>CONSECUENCIAS DE LOS MODELOS DE APEGO (I)</vt:lpstr>
      <vt:lpstr>CONSECUENCIAS DE LOS MODELOS  DE APEGO (II)</vt:lpstr>
      <vt:lpstr>CÓMO ACTUAN LOS MODELOS  DE APEGO </vt:lpstr>
      <vt:lpstr>Presentación de PowerPoint</vt:lpstr>
      <vt:lpstr>IMPORTANCIA DE LA FIGURA  DE APEGO (I)</vt:lpstr>
      <vt:lpstr>IMPORTANCIA DE LA FIGURA  DE APEGO (II)</vt:lpstr>
      <vt:lpstr>DESARROLLO DE LA FIGURA  DE APEGO (I) </vt:lpstr>
      <vt:lpstr>DESARROLLO DE LA FIGURA DE APEGO (II)</vt:lpstr>
      <vt:lpstr>DESARROLLO DE LA FIGURA DE APEGO (III)</vt:lpstr>
      <vt:lpstr>Presentación de PowerPoint</vt:lpstr>
      <vt:lpstr>ASPECTOS A DESARROLLAR EN LA FIGURA DE APEGO </vt:lpstr>
      <vt:lpstr>ASPECTOS A CONSIDERAR EN LA FIGURA DE APEGO </vt:lpstr>
      <vt:lpstr>RECIBIR AFECTO</vt:lpstr>
      <vt:lpstr>RECIBIR AFECTO</vt:lpstr>
      <vt:lpstr>Presentación de PowerPoint</vt:lpstr>
      <vt:lpstr>1.- Recibiendo afecto de amigos</vt:lpstr>
      <vt:lpstr>2.- Recibiendo afecto de indiferentes</vt:lpstr>
      <vt:lpstr>3.- Recibiendo afecto de enemigos</vt:lpstr>
      <vt:lpstr>IMPORTANCIA AFECTO HACIA NOSOTROS MISMOS Y HACIA LOS OTROS</vt:lpstr>
      <vt:lpstr>DAR AFECTO A AMIGOS  E INDIFERENTES</vt:lpstr>
      <vt:lpstr> PRÁCTICA FORMAL 1: DAR AFECTO A AMIGOS E INDIFERENTES</vt:lpstr>
      <vt:lpstr>Presentación de PowerPoint</vt:lpstr>
      <vt:lpstr>Presentación de PowerPoint</vt:lpstr>
      <vt:lpstr>AFECTO HACIA NOSOTROS MISMOS (I)</vt:lpstr>
      <vt:lpstr>AFECTO HACIA NOSOTROS MISMOS (II)</vt:lpstr>
      <vt:lpstr>DARNOS AFECTO A NOSOTROS MISMOS</vt:lpstr>
      <vt:lpstr> PRÁCTICA FORMAL 2: DARNOS AFECTO A NOSOTROS MISMOS</vt:lpstr>
      <vt:lpstr>Presentación de PowerPoint</vt:lpstr>
      <vt:lpstr>Presentación de PowerPoint</vt:lpstr>
      <vt:lpstr>CONCEPTO DE PERDÓN</vt:lpstr>
      <vt:lpstr>ALTERNATIVAS AL PERDÓN</vt:lpstr>
      <vt:lpstr>UTILIDAD DEL PERDÓN </vt:lpstr>
      <vt:lpstr>RESISTENCIAS PARA GENERAR PERDÓN </vt:lpstr>
      <vt:lpstr>RECURSOS PARA GENERAR PERDÓN </vt:lpstr>
      <vt:lpstr>LA ESTRUCTURA DEL PERDÓN </vt:lpstr>
      <vt:lpstr>HACERNOS CONSCIENTES DEL DAÑO HECHO Y PEDIR PERDÓN </vt:lpstr>
      <vt:lpstr> PRÁCTICA FORMAL 1: EL DAÑO QUE HEMOS HECHO</vt:lpstr>
      <vt:lpstr>LA RECONCILIACIÓN CON LOS PADRES </vt:lpstr>
      <vt:lpstr>LA RECONCILIACIÓN CON LOS PADRES</vt:lpstr>
      <vt:lpstr> PRÁCTICA FORMAL 3: RECONCILIACIÓN CON LOS PADRES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Microsoft Office User</cp:lastModifiedBy>
  <cp:revision>134</cp:revision>
  <dcterms:created xsi:type="dcterms:W3CDTF">2022-02-13T11:29:03Z</dcterms:created>
  <dcterms:modified xsi:type="dcterms:W3CDTF">2025-07-05T06:22:21Z</dcterms:modified>
</cp:coreProperties>
</file>